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9" r:id="rId4"/>
    <p:sldId id="260" r:id="rId5"/>
    <p:sldId id="262" r:id="rId6"/>
    <p:sldId id="267" r:id="rId7"/>
    <p:sldId id="268" r:id="rId8"/>
    <p:sldId id="263" r:id="rId9"/>
    <p:sldId id="269" r:id="rId10"/>
    <p:sldId id="270" r:id="rId11"/>
    <p:sldId id="264" r:id="rId12"/>
    <p:sldId id="271" r:id="rId13"/>
    <p:sldId id="272" r:id="rId14"/>
    <p:sldId id="280" r:id="rId15"/>
    <p:sldId id="266" r:id="rId16"/>
    <p:sldId id="273" r:id="rId17"/>
    <p:sldId id="274" r:id="rId18"/>
    <p:sldId id="265" r:id="rId19"/>
    <p:sldId id="275" r:id="rId20"/>
    <p:sldId id="282" r:id="rId21"/>
    <p:sldId id="278" r:id="rId22"/>
    <p:sldId id="281" r:id="rId23"/>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166"/>
    <a:srgbClr val="522A59"/>
    <a:srgbClr val="522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36" autoAdjust="0"/>
    <p:restoredTop sz="94660"/>
  </p:normalViewPr>
  <p:slideViewPr>
    <p:cSldViewPr snapToGrid="0">
      <p:cViewPr varScale="1">
        <p:scale>
          <a:sx n="67" d="100"/>
          <a:sy n="67" d="100"/>
        </p:scale>
        <p:origin x="7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28598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72750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769223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18589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483618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940063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462767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1526034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177626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93185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58242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78457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911687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1038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45926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7355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0AEB01-3B4A-4EBF-9016-C37186E93750}" type="datetimeFigureOut">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124702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20AEB01-3B4A-4EBF-9016-C37186E93750}" type="datetimeFigureOut">
              <a:rPr lang="en-US" smtClean="0"/>
              <a:t>3/7/2022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0695407-55FC-428B-97DC-A7EDE81D6C91}" type="slidenum">
              <a:rPr lang="en-US" smtClean="0"/>
              <a:t>‹#›</a:t>
            </a:fld>
            <a:endParaRPr lang="en-US" dirty="0"/>
          </a:p>
        </p:txBody>
      </p:sp>
    </p:spTree>
    <p:extLst>
      <p:ext uri="{BB962C8B-B14F-4D97-AF65-F5344CB8AC3E}">
        <p14:creationId xmlns:p14="http://schemas.microsoft.com/office/powerpoint/2010/main" val="34964074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hyperlink" Target="http://www.mmea-maryland.org/new-page-1/" TargetMode="External"/><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4.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slide" Target="slide13.xml"/><Relationship Id="rId5" Type="http://schemas.openxmlformats.org/officeDocument/2006/relationships/slide" Target="slide12.xml"/><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11.xml"/><Relationship Id="rId1" Type="http://schemas.openxmlformats.org/officeDocument/2006/relationships/tags" Target="../tags/tag13.xml"/><Relationship Id="rId5" Type="http://schemas.openxmlformats.org/officeDocument/2006/relationships/image" Target="../media/image13.jpeg"/><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 Target="slide4.xml"/><Relationship Id="rId7" Type="http://schemas.openxmlformats.org/officeDocument/2006/relationships/image" Target="../media/image16.jpeg"/><Relationship Id="rId2" Type="http://schemas.openxmlformats.org/officeDocument/2006/relationships/slideLayout" Target="../slideLayouts/slideLayout14.xml"/><Relationship Id="rId1" Type="http://schemas.openxmlformats.org/officeDocument/2006/relationships/tags" Target="../tags/tag1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slide" Target="slide11.xml"/><Relationship Id="rId9"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image" Target="../media/image19.jpeg"/><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slide" Target="slide4.xml"/><Relationship Id="rId5" Type="http://schemas.openxmlformats.org/officeDocument/2006/relationships/slide" Target="slide16.xml"/><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4.xml"/><Relationship Id="rId7"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slide" Target="slide15.xml"/><Relationship Id="rId9"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5.png"/><Relationship Id="rId7" Type="http://schemas.openxmlformats.org/officeDocument/2006/relationships/slide" Target="slide4.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slide" Target="slide19.xml"/><Relationship Id="rId5" Type="http://schemas.openxmlformats.org/officeDocument/2006/relationships/slide" Target="slide20.xml"/><Relationship Id="rId4"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4.xml"/><Relationship Id="rId7" Type="http://schemas.openxmlformats.org/officeDocument/2006/relationships/hyperlink" Target="http://jeanne-inc.com/" TargetMode="External"/><Relationship Id="rId2" Type="http://schemas.openxmlformats.org/officeDocument/2006/relationships/slideLayout" Target="../slideLayouts/slideLayout9.xml"/><Relationship Id="rId1" Type="http://schemas.openxmlformats.org/officeDocument/2006/relationships/tags" Target="../tags/tag20.xml"/><Relationship Id="rId6" Type="http://schemas.openxmlformats.org/officeDocument/2006/relationships/image" Target="../media/image29.png"/><Relationship Id="rId5" Type="http://schemas.openxmlformats.org/officeDocument/2006/relationships/hyperlink" Target="https://shop.weinermusic.com/" TargetMode="External"/><Relationship Id="rId10" Type="http://schemas.openxmlformats.org/officeDocument/2006/relationships/image" Target="../media/image31.png"/><Relationship Id="rId4" Type="http://schemas.openxmlformats.org/officeDocument/2006/relationships/slide" Target="slide18.xml"/><Relationship Id="rId9" Type="http://schemas.openxmlformats.org/officeDocument/2006/relationships/hyperlink" Target="https://www.idrs.org/"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9.xml"/><Relationship Id="rId1" Type="http://schemas.openxmlformats.org/officeDocument/2006/relationships/tags" Target="../tags/tag21.xml"/><Relationship Id="rId6" Type="http://schemas.openxmlformats.org/officeDocument/2006/relationships/image" Target="../media/image33.png"/><Relationship Id="rId5" Type="http://schemas.openxmlformats.org/officeDocument/2006/relationships/slide" Target="slide18.xml"/><Relationship Id="rId4" Type="http://schemas.openxmlformats.org/officeDocument/2006/relationships/slide" Target="slide4.xml"/></Relationships>
</file>

<file path=ppt/slides/_rels/slide21.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slide" Target="slide4.xml"/><Relationship Id="rId7" Type="http://schemas.openxmlformats.org/officeDocument/2006/relationships/image" Target="../media/image36.jpg"/><Relationship Id="rId2" Type="http://schemas.openxmlformats.org/officeDocument/2006/relationships/slideLayout" Target="../slideLayouts/slideLayout14.xml"/><Relationship Id="rId1" Type="http://schemas.openxmlformats.org/officeDocument/2006/relationships/tags" Target="../tags/tag22.xml"/><Relationship Id="rId6" Type="http://schemas.openxmlformats.org/officeDocument/2006/relationships/image" Target="../media/image35.jpeg"/><Relationship Id="rId5" Type="http://schemas.openxmlformats.org/officeDocument/2006/relationships/image" Target="../media/image34.jpg"/><Relationship Id="rId4" Type="http://schemas.openxmlformats.org/officeDocument/2006/relationships/slide" Target="slide1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5.png"/><Relationship Id="rId7" Type="http://schemas.openxmlformats.org/officeDocument/2006/relationships/slide" Target="slide15.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slide" Target="slide5.xml"/><Relationship Id="rId5" Type="http://schemas.openxmlformats.org/officeDocument/2006/relationships/slide" Target="slide8.xml"/><Relationship Id="rId4" Type="http://schemas.openxmlformats.org/officeDocument/2006/relationships/slide" Target="slide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slide" Target="slide4.xml"/><Relationship Id="rId5" Type="http://schemas.openxmlformats.org/officeDocument/2006/relationships/slide" Target="slide6.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slide" Target="slide4.xml"/><Relationship Id="rId5" Type="http://schemas.openxmlformats.org/officeDocument/2006/relationships/slide" Target="slide9.xml"/><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0.png"/><Relationship Id="rId2" Type="http://schemas.openxmlformats.org/officeDocument/2006/relationships/slideLayout" Target="../slideLayouts/slideLayout15.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2C160E1-AA3B-4206-B092-B0C31985AB1B}"/>
              </a:ext>
            </a:extLst>
          </p:cNvPr>
          <p:cNvPicPr>
            <a:picLocks noChangeAspect="1"/>
          </p:cNvPicPr>
          <p:nvPr/>
        </p:nvPicPr>
        <p:blipFill rotWithShape="1">
          <a:blip r:embed="rId3">
            <a:extLst>
              <a:ext uri="{28A0092B-C50C-407E-A947-70E740481C1C}">
                <a14:useLocalDpi xmlns:a14="http://schemas.microsoft.com/office/drawing/2010/main" val="0"/>
              </a:ext>
            </a:extLst>
          </a:blip>
          <a:srcRect l="-1" t="9059" r="333" b="20086"/>
          <a:stretch/>
        </p:blipFill>
        <p:spPr>
          <a:xfrm>
            <a:off x="486136" y="1219200"/>
            <a:ext cx="11229614" cy="2428221"/>
          </a:xfrm>
          <a:prstGeom prst="rect">
            <a:avLst/>
          </a:prstGeom>
        </p:spPr>
      </p:pic>
      <p:sp>
        <p:nvSpPr>
          <p:cNvPr id="2" name="Title 1">
            <a:extLst>
              <a:ext uri="{FF2B5EF4-FFF2-40B4-BE49-F238E27FC236}">
                <a16:creationId xmlns="" xmlns:a16="http://schemas.microsoft.com/office/drawing/2014/main" id="{D6CFAB33-D43C-4E71-B55E-6A400A189AB8}"/>
              </a:ext>
            </a:extLst>
          </p:cNvPr>
          <p:cNvSpPr>
            <a:spLocks noGrp="1"/>
          </p:cNvSpPr>
          <p:nvPr>
            <p:ph type="ctrTitle"/>
          </p:nvPr>
        </p:nvSpPr>
        <p:spPr>
          <a:xfrm>
            <a:off x="1154954" y="2366433"/>
            <a:ext cx="9505329" cy="2677648"/>
          </a:xfrm>
        </p:spPr>
        <p:txBody>
          <a:bodyPr/>
          <a:lstStyle/>
          <a:p>
            <a:r>
              <a:rPr lang="en-US" dirty="0"/>
              <a:t>Oboe 101</a:t>
            </a:r>
            <a:br>
              <a:rPr lang="en-US" dirty="0"/>
            </a:br>
            <a:r>
              <a:rPr lang="en-US" sz="3200" dirty="0"/>
              <a:t>O</a:t>
            </a:r>
            <a:r>
              <a:rPr lang="en-US" sz="3200" dirty="0" smtClean="0"/>
              <a:t>boe </a:t>
            </a:r>
            <a:r>
              <a:rPr lang="en-US" sz="3200" dirty="0"/>
              <a:t>advice for the non-oboe player</a:t>
            </a:r>
          </a:p>
        </p:txBody>
      </p:sp>
      <p:sp>
        <p:nvSpPr>
          <p:cNvPr id="3" name="Subtitle 2">
            <a:extLst>
              <a:ext uri="{FF2B5EF4-FFF2-40B4-BE49-F238E27FC236}">
                <a16:creationId xmlns="" xmlns:a16="http://schemas.microsoft.com/office/drawing/2014/main" id="{9EE03360-1C71-45A1-A906-3E23661EC773}"/>
              </a:ext>
            </a:extLst>
          </p:cNvPr>
          <p:cNvSpPr>
            <a:spLocks noGrp="1"/>
          </p:cNvSpPr>
          <p:nvPr>
            <p:ph type="subTitle" idx="1"/>
          </p:nvPr>
        </p:nvSpPr>
        <p:spPr>
          <a:xfrm>
            <a:off x="1154955" y="5044080"/>
            <a:ext cx="8825658" cy="861420"/>
          </a:xfrm>
        </p:spPr>
        <p:txBody>
          <a:bodyPr/>
          <a:lstStyle/>
          <a:p>
            <a:r>
              <a:rPr lang="en-US" dirty="0"/>
              <a:t>Karen E. Ballengee</a:t>
            </a:r>
          </a:p>
          <a:p>
            <a:r>
              <a:rPr lang="en-US" dirty="0"/>
              <a:t>FALL 2017</a:t>
            </a:r>
          </a:p>
        </p:txBody>
      </p:sp>
    </p:spTree>
    <p:custDataLst>
      <p:tags r:id="rId1"/>
    </p:custDataLst>
    <p:extLst>
      <p:ext uri="{BB962C8B-B14F-4D97-AF65-F5344CB8AC3E}">
        <p14:creationId xmlns:p14="http://schemas.microsoft.com/office/powerpoint/2010/main" val="1984597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08E005-DE9A-48E9-B250-D9B82BA14C4D}"/>
              </a:ext>
            </a:extLst>
          </p:cNvPr>
          <p:cNvSpPr>
            <a:spLocks noGrp="1"/>
          </p:cNvSpPr>
          <p:nvPr>
            <p:ph type="title"/>
          </p:nvPr>
        </p:nvSpPr>
        <p:spPr/>
        <p:txBody>
          <a:bodyPr/>
          <a:lstStyle/>
          <a:p>
            <a:r>
              <a:rPr lang="en-US" dirty="0"/>
              <a:t>Supplemental Music</a:t>
            </a:r>
          </a:p>
        </p:txBody>
      </p:sp>
      <p:sp>
        <p:nvSpPr>
          <p:cNvPr id="8" name="Text Placeholder 7">
            <a:extLst>
              <a:ext uri="{FF2B5EF4-FFF2-40B4-BE49-F238E27FC236}">
                <a16:creationId xmlns="" xmlns:a16="http://schemas.microsoft.com/office/drawing/2014/main" id="{4B9118F3-2523-4D9A-8A61-A6B316F78FF0}"/>
              </a:ext>
            </a:extLst>
          </p:cNvPr>
          <p:cNvSpPr>
            <a:spLocks noGrp="1"/>
          </p:cNvSpPr>
          <p:nvPr>
            <p:ph type="body" sz="quarter" idx="3"/>
          </p:nvPr>
        </p:nvSpPr>
        <p:spPr>
          <a:xfrm>
            <a:off x="710501" y="2254684"/>
            <a:ext cx="4825159" cy="576262"/>
          </a:xfrm>
        </p:spPr>
        <p:txBody>
          <a:bodyPr/>
          <a:lstStyle/>
          <a:p>
            <a:r>
              <a:rPr lang="en-US" dirty="0"/>
              <a:t>From the Maryland Grade 1 list</a:t>
            </a:r>
          </a:p>
        </p:txBody>
      </p:sp>
      <p:graphicFrame>
        <p:nvGraphicFramePr>
          <p:cNvPr id="10" name="Content Placeholder 9">
            <a:extLst>
              <a:ext uri="{FF2B5EF4-FFF2-40B4-BE49-F238E27FC236}">
                <a16:creationId xmlns="" xmlns:a16="http://schemas.microsoft.com/office/drawing/2014/main" id="{596299C7-E33F-4F67-A523-53EACA13D0E7}"/>
              </a:ext>
            </a:extLst>
          </p:cNvPr>
          <p:cNvGraphicFramePr>
            <a:graphicFrameLocks noGrp="1"/>
          </p:cNvGraphicFramePr>
          <p:nvPr>
            <p:ph sz="quarter" idx="4"/>
            <p:extLst>
              <p:ext uri="{D42A27DB-BD31-4B8C-83A1-F6EECF244321}">
                <p14:modId xmlns:p14="http://schemas.microsoft.com/office/powerpoint/2010/main" val="1916080465"/>
              </p:ext>
            </p:extLst>
          </p:nvPr>
        </p:nvGraphicFramePr>
        <p:xfrm>
          <a:off x="711198" y="2831653"/>
          <a:ext cx="7518402" cy="1854200"/>
        </p:xfrm>
        <a:graphic>
          <a:graphicData uri="http://schemas.openxmlformats.org/drawingml/2006/table">
            <a:tbl>
              <a:tblPr firstRow="1" bandRow="1">
                <a:tableStyleId>{5C22544A-7EE6-4342-B048-85BDC9FD1C3A}</a:tableStyleId>
              </a:tblPr>
              <a:tblGrid>
                <a:gridCol w="2506134">
                  <a:extLst>
                    <a:ext uri="{9D8B030D-6E8A-4147-A177-3AD203B41FA5}">
                      <a16:colId xmlns="" xmlns:a16="http://schemas.microsoft.com/office/drawing/2014/main" val="3461044201"/>
                    </a:ext>
                  </a:extLst>
                </a:gridCol>
                <a:gridCol w="2506134">
                  <a:extLst>
                    <a:ext uri="{9D8B030D-6E8A-4147-A177-3AD203B41FA5}">
                      <a16:colId xmlns="" xmlns:a16="http://schemas.microsoft.com/office/drawing/2014/main" val="3188643310"/>
                    </a:ext>
                  </a:extLst>
                </a:gridCol>
                <a:gridCol w="2506134">
                  <a:extLst>
                    <a:ext uri="{9D8B030D-6E8A-4147-A177-3AD203B41FA5}">
                      <a16:colId xmlns="" xmlns:a16="http://schemas.microsoft.com/office/drawing/2014/main" val="489396059"/>
                    </a:ext>
                  </a:extLst>
                </a:gridCol>
              </a:tblGrid>
              <a:tr h="370840">
                <a:tc>
                  <a:txBody>
                    <a:bodyPr/>
                    <a:lstStyle/>
                    <a:p>
                      <a:r>
                        <a:rPr lang="en-US" dirty="0"/>
                        <a:t>Title </a:t>
                      </a:r>
                    </a:p>
                  </a:txBody>
                  <a:tcPr/>
                </a:tc>
                <a:tc>
                  <a:txBody>
                    <a:bodyPr/>
                    <a:lstStyle/>
                    <a:p>
                      <a:r>
                        <a:rPr lang="en-US" dirty="0"/>
                        <a:t>Composer</a:t>
                      </a:r>
                    </a:p>
                  </a:txBody>
                  <a:tcPr/>
                </a:tc>
                <a:tc>
                  <a:txBody>
                    <a:bodyPr/>
                    <a:lstStyle/>
                    <a:p>
                      <a:r>
                        <a:rPr lang="en-US" dirty="0"/>
                        <a:t>Publisher</a:t>
                      </a:r>
                    </a:p>
                  </a:txBody>
                  <a:tcPr/>
                </a:tc>
                <a:extLst>
                  <a:ext uri="{0D108BD9-81ED-4DB2-BD59-A6C34878D82A}">
                    <a16:rowId xmlns="" xmlns:a16="http://schemas.microsoft.com/office/drawing/2014/main" val="4064174240"/>
                  </a:ext>
                </a:extLst>
              </a:tr>
              <a:tr h="370840">
                <a:tc>
                  <a:txBody>
                    <a:bodyPr/>
                    <a:lstStyle/>
                    <a:p>
                      <a:r>
                        <a:rPr lang="en-US" dirty="0"/>
                        <a:t>Minuet in G</a:t>
                      </a:r>
                    </a:p>
                  </a:txBody>
                  <a:tcPr/>
                </a:tc>
                <a:tc>
                  <a:txBody>
                    <a:bodyPr/>
                    <a:lstStyle/>
                    <a:p>
                      <a:r>
                        <a:rPr lang="en-US" dirty="0"/>
                        <a:t>Bach</a:t>
                      </a:r>
                    </a:p>
                  </a:txBody>
                  <a:tcPr/>
                </a:tc>
                <a:tc>
                  <a:txBody>
                    <a:bodyPr/>
                    <a:lstStyle/>
                    <a:p>
                      <a:r>
                        <a:rPr lang="en-US" dirty="0"/>
                        <a:t>Medici</a:t>
                      </a:r>
                    </a:p>
                  </a:txBody>
                  <a:tcPr/>
                </a:tc>
                <a:extLst>
                  <a:ext uri="{0D108BD9-81ED-4DB2-BD59-A6C34878D82A}">
                    <a16:rowId xmlns="" xmlns:a16="http://schemas.microsoft.com/office/drawing/2014/main" val="3254795313"/>
                  </a:ext>
                </a:extLst>
              </a:tr>
              <a:tr h="370840">
                <a:tc>
                  <a:txBody>
                    <a:bodyPr/>
                    <a:lstStyle/>
                    <a:p>
                      <a:r>
                        <a:rPr lang="en-US" dirty="0"/>
                        <a:t>Largo</a:t>
                      </a:r>
                    </a:p>
                  </a:txBody>
                  <a:tcPr/>
                </a:tc>
                <a:tc>
                  <a:txBody>
                    <a:bodyPr/>
                    <a:lstStyle/>
                    <a:p>
                      <a:r>
                        <a:rPr lang="en-US" dirty="0"/>
                        <a:t>Dvorak</a:t>
                      </a:r>
                    </a:p>
                  </a:txBody>
                  <a:tcPr/>
                </a:tc>
                <a:tc>
                  <a:txBody>
                    <a:bodyPr/>
                    <a:lstStyle/>
                    <a:p>
                      <a:r>
                        <a:rPr lang="en-US" dirty="0"/>
                        <a:t>Belwin</a:t>
                      </a:r>
                    </a:p>
                  </a:txBody>
                  <a:tcPr/>
                </a:tc>
                <a:extLst>
                  <a:ext uri="{0D108BD9-81ED-4DB2-BD59-A6C34878D82A}">
                    <a16:rowId xmlns="" xmlns:a16="http://schemas.microsoft.com/office/drawing/2014/main" val="2221567388"/>
                  </a:ext>
                </a:extLst>
              </a:tr>
              <a:tr h="370840">
                <a:tc>
                  <a:txBody>
                    <a:bodyPr/>
                    <a:lstStyle/>
                    <a:p>
                      <a:r>
                        <a:rPr lang="en-US" dirty="0"/>
                        <a:t>The Sway</a:t>
                      </a:r>
                    </a:p>
                  </a:txBody>
                  <a:tcPr/>
                </a:tc>
                <a:tc>
                  <a:txBody>
                    <a:bodyPr/>
                    <a:lstStyle/>
                    <a:p>
                      <a:r>
                        <a:rPr lang="en-US" dirty="0"/>
                        <a:t>Saint-Saens</a:t>
                      </a:r>
                    </a:p>
                  </a:txBody>
                  <a:tcPr/>
                </a:tc>
                <a:tc>
                  <a:txBody>
                    <a:bodyPr/>
                    <a:lstStyle/>
                    <a:p>
                      <a:r>
                        <a:rPr lang="en-US" dirty="0"/>
                        <a:t>Carl Fischer</a:t>
                      </a:r>
                    </a:p>
                  </a:txBody>
                  <a:tcPr/>
                </a:tc>
                <a:extLst>
                  <a:ext uri="{0D108BD9-81ED-4DB2-BD59-A6C34878D82A}">
                    <a16:rowId xmlns="" xmlns:a16="http://schemas.microsoft.com/office/drawing/2014/main" val="3462210300"/>
                  </a:ext>
                </a:extLst>
              </a:tr>
              <a:tr h="370840">
                <a:tc>
                  <a:txBody>
                    <a:bodyPr/>
                    <a:lstStyle/>
                    <a:p>
                      <a:r>
                        <a:rPr lang="en-US" dirty="0"/>
                        <a:t>Sentimental Lady</a:t>
                      </a:r>
                    </a:p>
                  </a:txBody>
                  <a:tcPr/>
                </a:tc>
                <a:tc>
                  <a:txBody>
                    <a:bodyPr/>
                    <a:lstStyle/>
                    <a:p>
                      <a:r>
                        <a:rPr lang="en-US" dirty="0"/>
                        <a:t>Weber</a:t>
                      </a:r>
                    </a:p>
                  </a:txBody>
                  <a:tcPr/>
                </a:tc>
                <a:tc>
                  <a:txBody>
                    <a:bodyPr/>
                    <a:lstStyle/>
                    <a:p>
                      <a:r>
                        <a:rPr lang="en-US" dirty="0"/>
                        <a:t>Belwin</a:t>
                      </a:r>
                    </a:p>
                  </a:txBody>
                  <a:tcPr/>
                </a:tc>
                <a:extLst>
                  <a:ext uri="{0D108BD9-81ED-4DB2-BD59-A6C34878D82A}">
                    <a16:rowId xmlns="" xmlns:a16="http://schemas.microsoft.com/office/drawing/2014/main" val="2811605546"/>
                  </a:ext>
                </a:extLst>
              </a:tr>
            </a:tbl>
          </a:graphicData>
        </a:graphic>
      </p:graphicFrame>
      <p:sp>
        <p:nvSpPr>
          <p:cNvPr id="3" name="Rectangle 2">
            <a:hlinkClick r:id="rId3" action="ppaction://hlinksldjump"/>
            <a:extLst>
              <a:ext uri="{FF2B5EF4-FFF2-40B4-BE49-F238E27FC236}">
                <a16:creationId xmlns="" xmlns:a16="http://schemas.microsoft.com/office/drawing/2014/main" id="{A2D48AB7-845E-4286-9979-AAD5AE0AC9ED}"/>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5" name="Rectangle 4">
            <a:hlinkClick r:id="rId4" action="ppaction://hlinksldjump"/>
            <a:extLst>
              <a:ext uri="{FF2B5EF4-FFF2-40B4-BE49-F238E27FC236}">
                <a16:creationId xmlns="" xmlns:a16="http://schemas.microsoft.com/office/drawing/2014/main" id="{165ABA18-5D2A-439C-BC49-AEFA8A691147}"/>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MUSIC</a:t>
            </a:r>
          </a:p>
        </p:txBody>
      </p:sp>
      <p:sp>
        <p:nvSpPr>
          <p:cNvPr id="4" name="TextBox 3">
            <a:extLst>
              <a:ext uri="{FF2B5EF4-FFF2-40B4-BE49-F238E27FC236}">
                <a16:creationId xmlns="" xmlns:a16="http://schemas.microsoft.com/office/drawing/2014/main" id="{8D14F375-E144-41A5-9765-68084C255148}"/>
              </a:ext>
            </a:extLst>
          </p:cNvPr>
          <p:cNvSpPr txBox="1"/>
          <p:nvPr/>
        </p:nvSpPr>
        <p:spPr>
          <a:xfrm>
            <a:off x="8633637" y="2505447"/>
            <a:ext cx="2739212" cy="2246769"/>
          </a:xfrm>
          <a:prstGeom prst="rect">
            <a:avLst/>
          </a:prstGeom>
          <a:noFill/>
        </p:spPr>
        <p:txBody>
          <a:bodyPr wrap="square" rtlCol="0">
            <a:spAutoFit/>
          </a:bodyPr>
          <a:lstStyle/>
          <a:p>
            <a:r>
              <a:rPr lang="en-US" sz="1400" dirty="0"/>
              <a:t>Most state Music Educator Associations have a list of graded solos for each instrument.  If your state does not have such a list, visit the state of </a:t>
            </a:r>
            <a:r>
              <a:rPr lang="en-US" sz="1400" dirty="0">
                <a:hlinkClick r:id="rId5"/>
              </a:rPr>
              <a:t>Maryland’s</a:t>
            </a:r>
            <a:r>
              <a:rPr lang="en-US" sz="1400" dirty="0"/>
              <a:t>.  There are also books with a variety of solos.  First year students would generally play a Grade 1 or 2 solo.  </a:t>
            </a:r>
          </a:p>
        </p:txBody>
      </p:sp>
      <p:cxnSp>
        <p:nvCxnSpPr>
          <p:cNvPr id="13" name="Straight Connector 12">
            <a:extLst>
              <a:ext uri="{FF2B5EF4-FFF2-40B4-BE49-F238E27FC236}">
                <a16:creationId xmlns="" xmlns:a16="http://schemas.microsoft.com/office/drawing/2014/main" id="{DE4F6BA8-C170-42BF-9016-173140A01C24}"/>
              </a:ext>
            </a:extLst>
          </p:cNvPr>
          <p:cNvCxnSpPr>
            <a:cxnSpLocks/>
          </p:cNvCxnSpPr>
          <p:nvPr/>
        </p:nvCxnSpPr>
        <p:spPr>
          <a:xfrm>
            <a:off x="8530856" y="2254684"/>
            <a:ext cx="0" cy="452135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 xmlns:a16="http://schemas.microsoft.com/office/drawing/2014/main" id="{E3CD59DB-2131-487B-80D6-6253520B78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7329" y="5199816"/>
            <a:ext cx="1116824" cy="1477874"/>
          </a:xfrm>
          <a:prstGeom prst="rect">
            <a:avLst/>
          </a:prstGeom>
          <a:ln>
            <a:noFill/>
          </a:ln>
          <a:effectLst>
            <a:outerShdw blurRad="292100" dist="139700" dir="2700000" sx="87000" sy="87000" algn="tl" rotWithShape="0">
              <a:srgbClr val="333333">
                <a:alpha val="65000"/>
              </a:srgbClr>
            </a:outerShdw>
          </a:effectLst>
        </p:spPr>
      </p:pic>
      <p:pic>
        <p:nvPicPr>
          <p:cNvPr id="17" name="Picture 16">
            <a:extLst>
              <a:ext uri="{FF2B5EF4-FFF2-40B4-BE49-F238E27FC236}">
                <a16:creationId xmlns="" xmlns:a16="http://schemas.microsoft.com/office/drawing/2014/main" id="{3373B6CA-749E-4819-A120-7B2D136872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6878" y="5196362"/>
            <a:ext cx="1131343" cy="1481328"/>
          </a:xfrm>
          <a:prstGeom prst="rect">
            <a:avLst/>
          </a:prstGeom>
          <a:ln>
            <a:noFill/>
          </a:ln>
          <a:effectLst>
            <a:outerShdw blurRad="292100" dist="139700" dir="2700000" sx="87000" sy="87000" algn="tl" rotWithShape="0">
              <a:srgbClr val="333333">
                <a:alpha val="65000"/>
              </a:srgbClr>
            </a:outerShdw>
          </a:effectLst>
        </p:spPr>
      </p:pic>
      <p:cxnSp>
        <p:nvCxnSpPr>
          <p:cNvPr id="20" name="Straight Connector 19">
            <a:extLst>
              <a:ext uri="{FF2B5EF4-FFF2-40B4-BE49-F238E27FC236}">
                <a16:creationId xmlns="" xmlns:a16="http://schemas.microsoft.com/office/drawing/2014/main" id="{2FBEC371-8825-4579-B939-EF9E055B28B3}"/>
              </a:ext>
            </a:extLst>
          </p:cNvPr>
          <p:cNvCxnSpPr/>
          <p:nvPr/>
        </p:nvCxnSpPr>
        <p:spPr>
          <a:xfrm>
            <a:off x="0" y="4884516"/>
            <a:ext cx="851896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2" name="Text Placeholder 7">
            <a:extLst>
              <a:ext uri="{FF2B5EF4-FFF2-40B4-BE49-F238E27FC236}">
                <a16:creationId xmlns="" xmlns:a16="http://schemas.microsoft.com/office/drawing/2014/main" id="{7132E1D0-4892-443C-AD45-B0100C67187C}"/>
              </a:ext>
            </a:extLst>
          </p:cNvPr>
          <p:cNvSpPr txBox="1">
            <a:spLocks/>
          </p:cNvSpPr>
          <p:nvPr/>
        </p:nvSpPr>
        <p:spPr>
          <a:xfrm>
            <a:off x="710501" y="5196362"/>
            <a:ext cx="2275768" cy="1028659"/>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Solo</a:t>
            </a:r>
          </a:p>
          <a:p>
            <a:r>
              <a:rPr lang="en-US" dirty="0"/>
              <a:t>Collections</a:t>
            </a:r>
          </a:p>
        </p:txBody>
      </p:sp>
    </p:spTree>
    <p:custDataLst>
      <p:tags r:id="rId1"/>
    </p:custDataLst>
    <p:extLst>
      <p:ext uri="{BB962C8B-B14F-4D97-AF65-F5344CB8AC3E}">
        <p14:creationId xmlns:p14="http://schemas.microsoft.com/office/powerpoint/2010/main" val="3917569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 xmlns:a16="http://schemas.microsoft.com/office/drawing/2014/main" id="{BB5201FE-FFC4-4F69-BFA1-E34425368616}"/>
              </a:ext>
            </a:extLst>
          </p:cNvPr>
          <p:cNvSpPr/>
          <p:nvPr/>
        </p:nvSpPr>
        <p:spPr>
          <a:xfrm rot="839713">
            <a:off x="4064353" y="2293287"/>
            <a:ext cx="2270383" cy="1115162"/>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you </a:t>
            </a:r>
            <a:r>
              <a:rPr lang="en-US" sz="1400" b="1" dirty="0">
                <a:solidFill>
                  <a:schemeClr val="tx1"/>
                </a:solidFill>
              </a:rPr>
              <a:t>produce a tone</a:t>
            </a:r>
            <a:r>
              <a:rPr lang="en-US" sz="1400" dirty="0">
                <a:solidFill>
                  <a:schemeClr val="tx1"/>
                </a:solidFill>
              </a:rPr>
              <a:t> on the oboe.</a:t>
            </a:r>
            <a:endParaRPr lang="en-US" sz="1400" b="1" dirty="0">
              <a:solidFill>
                <a:schemeClr val="tx1"/>
              </a:solidFill>
            </a:endParaRPr>
          </a:p>
        </p:txBody>
      </p:sp>
      <p:sp>
        <p:nvSpPr>
          <p:cNvPr id="16" name="Thought Bubble: Cloud 15">
            <a:hlinkClick r:id="rId5" action="ppaction://hlinksldjump"/>
            <a:extLst>
              <a:ext uri="{FF2B5EF4-FFF2-40B4-BE49-F238E27FC236}">
                <a16:creationId xmlns="" xmlns:a16="http://schemas.microsoft.com/office/drawing/2014/main"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you </a:t>
            </a:r>
            <a:r>
              <a:rPr lang="en-US" sz="1400" b="1" dirty="0">
                <a:solidFill>
                  <a:schemeClr val="tx1"/>
                </a:solidFill>
              </a:rPr>
              <a:t>care for and maintain </a:t>
            </a:r>
            <a:r>
              <a:rPr lang="en-US" sz="1400" dirty="0">
                <a:solidFill>
                  <a:schemeClr val="tx1"/>
                </a:solidFill>
              </a:rPr>
              <a:t>an oboe?</a:t>
            </a:r>
          </a:p>
        </p:txBody>
      </p:sp>
      <p:sp>
        <p:nvSpPr>
          <p:cNvPr id="18" name="Thought Bubble: Cloud 17">
            <a:hlinkClick r:id="rId6" action="ppaction://hlinksldjump"/>
            <a:extLst>
              <a:ext uri="{FF2B5EF4-FFF2-40B4-BE49-F238E27FC236}">
                <a16:creationId xmlns="" xmlns:a16="http://schemas.microsoft.com/office/drawing/2014/main" id="{375F7071-2F06-4D65-A477-247AAB07650D}"/>
              </a:ext>
            </a:extLst>
          </p:cNvPr>
          <p:cNvSpPr/>
          <p:nvPr/>
        </p:nvSpPr>
        <p:spPr>
          <a:xfrm>
            <a:off x="2525924" y="1441022"/>
            <a:ext cx="2355684" cy="930374"/>
          </a:xfrm>
          <a:prstGeom prst="cloudCallout">
            <a:avLst>
              <a:gd name="adj1" fmla="val -9534"/>
              <a:gd name="adj2" fmla="val 163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I </a:t>
            </a:r>
            <a:r>
              <a:rPr lang="en-US" sz="1400" b="1" dirty="0">
                <a:solidFill>
                  <a:schemeClr val="tx1"/>
                </a:solidFill>
              </a:rPr>
              <a:t>assemble</a:t>
            </a:r>
            <a:r>
              <a:rPr lang="en-US" sz="1400" dirty="0">
                <a:solidFill>
                  <a:schemeClr val="tx1"/>
                </a:solidFill>
              </a:rPr>
              <a:t> the oboe?</a:t>
            </a:r>
          </a:p>
        </p:txBody>
      </p:sp>
      <p:sp>
        <p:nvSpPr>
          <p:cNvPr id="9" name="Title 3">
            <a:extLst>
              <a:ext uri="{FF2B5EF4-FFF2-40B4-BE49-F238E27FC236}">
                <a16:creationId xmlns="" xmlns:a16="http://schemas.microsoft.com/office/drawing/2014/main"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Getting Started</a:t>
            </a:r>
          </a:p>
        </p:txBody>
      </p:sp>
      <p:sp>
        <p:nvSpPr>
          <p:cNvPr id="10" name="Rectangle 9">
            <a:hlinkClick r:id="rId7" action="ppaction://hlinksldjump"/>
            <a:extLst>
              <a:ext uri="{FF2B5EF4-FFF2-40B4-BE49-F238E27FC236}">
                <a16:creationId xmlns="" xmlns:a16="http://schemas.microsoft.com/office/drawing/2014/main" id="{54D5BBF1-5C57-4506-8384-C5055A2759AA}"/>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TextBox 7">
            <a:extLst>
              <a:ext uri="{FF2B5EF4-FFF2-40B4-BE49-F238E27FC236}">
                <a16:creationId xmlns="" xmlns:a16="http://schemas.microsoft.com/office/drawing/2014/main" id="{D71AF31C-DE9C-4E89-B1A0-30F546260F5B}"/>
              </a:ext>
            </a:extLst>
          </p:cNvPr>
          <p:cNvSpPr txBox="1"/>
          <p:nvPr/>
        </p:nvSpPr>
        <p:spPr>
          <a:xfrm>
            <a:off x="6775704" y="1591056"/>
            <a:ext cx="4728982" cy="4247317"/>
          </a:xfrm>
          <a:prstGeom prst="rect">
            <a:avLst/>
          </a:prstGeom>
          <a:noFill/>
        </p:spPr>
        <p:txBody>
          <a:bodyPr wrap="square" rtlCol="0">
            <a:spAutoFit/>
          </a:bodyPr>
          <a:lstStyle/>
          <a:p>
            <a:r>
              <a:rPr lang="en-US" dirty="0"/>
              <a:t>The first couple of weeks of lesson instruction should be spent learning to care for the instrument and  learning to produce a tone. Proper assembly and maintenance will keep the instrument out of the repair shop.  Proper hand position and embouchure will get the students off to a good start.</a:t>
            </a:r>
          </a:p>
          <a:p>
            <a:endParaRPr lang="en-US"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514631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F5FB79A-905B-419F-A49F-21DB6E892A17}"/>
              </a:ext>
            </a:extLst>
          </p:cNvPr>
          <p:cNvSpPr>
            <a:spLocks noGrp="1"/>
          </p:cNvSpPr>
          <p:nvPr>
            <p:ph type="title"/>
          </p:nvPr>
        </p:nvSpPr>
        <p:spPr/>
        <p:txBody>
          <a:bodyPr/>
          <a:lstStyle/>
          <a:p>
            <a:r>
              <a:rPr lang="en-US" dirty="0"/>
              <a:t>Care and Maintenance</a:t>
            </a:r>
          </a:p>
        </p:txBody>
      </p:sp>
      <p:sp>
        <p:nvSpPr>
          <p:cNvPr id="5" name="Text Placeholder 4">
            <a:extLst>
              <a:ext uri="{FF2B5EF4-FFF2-40B4-BE49-F238E27FC236}">
                <a16:creationId xmlns="" xmlns:a16="http://schemas.microsoft.com/office/drawing/2014/main" id="{1CE9725B-0181-4978-96AA-1A07E5EF5209}"/>
              </a:ext>
            </a:extLst>
          </p:cNvPr>
          <p:cNvSpPr>
            <a:spLocks noGrp="1"/>
          </p:cNvSpPr>
          <p:nvPr>
            <p:ph type="body" sz="half" idx="2"/>
          </p:nvPr>
        </p:nvSpPr>
        <p:spPr>
          <a:xfrm>
            <a:off x="921039" y="3216919"/>
            <a:ext cx="3342617" cy="2476500"/>
          </a:xfrm>
        </p:spPr>
        <p:txBody>
          <a:bodyPr/>
          <a:lstStyle/>
          <a:p>
            <a:r>
              <a:rPr lang="en-US" sz="1400" dirty="0"/>
              <a:t>The oboe is quite easy to maintain.  These instruments should be kept away from water and should be swabbed after each use</a:t>
            </a:r>
            <a:r>
              <a:rPr lang="en-US" dirty="0"/>
              <a:t>.</a:t>
            </a:r>
          </a:p>
        </p:txBody>
      </p:sp>
      <p:sp>
        <p:nvSpPr>
          <p:cNvPr id="7" name="Rectangle 6">
            <a:hlinkClick r:id="rId3" action="ppaction://hlinksldjump"/>
            <a:extLst>
              <a:ext uri="{FF2B5EF4-FFF2-40B4-BE49-F238E27FC236}">
                <a16:creationId xmlns="" xmlns:a16="http://schemas.microsoft.com/office/drawing/2014/main" id="{0B4E3930-3F02-4BCE-9205-EB8C79370E2F}"/>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Rectangle 7">
            <a:hlinkClick r:id="rId4" action="ppaction://hlinksldjump"/>
            <a:extLst>
              <a:ext uri="{FF2B5EF4-FFF2-40B4-BE49-F238E27FC236}">
                <a16:creationId xmlns="" xmlns:a16="http://schemas.microsoft.com/office/drawing/2014/main" id="{02D2DA3C-BB64-4023-8FE1-A0AF726D6522}"/>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STARTING</a:t>
            </a:r>
          </a:p>
        </p:txBody>
      </p:sp>
      <p:pic>
        <p:nvPicPr>
          <p:cNvPr id="6" name="Picture 5">
            <a:extLst>
              <a:ext uri="{FF2B5EF4-FFF2-40B4-BE49-F238E27FC236}">
                <a16:creationId xmlns="" xmlns:a16="http://schemas.microsoft.com/office/drawing/2014/main" id="{BD308861-4127-468A-B59C-D2CC4782DB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073" y="3429000"/>
            <a:ext cx="2494773" cy="3231942"/>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3204217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727AE49-51C7-4D8A-BF8F-9732D67C217D}"/>
              </a:ext>
            </a:extLst>
          </p:cNvPr>
          <p:cNvSpPr>
            <a:spLocks noGrp="1"/>
          </p:cNvSpPr>
          <p:nvPr>
            <p:ph type="title"/>
          </p:nvPr>
        </p:nvSpPr>
        <p:spPr/>
        <p:txBody>
          <a:bodyPr/>
          <a:lstStyle/>
          <a:p>
            <a:r>
              <a:rPr lang="en-US" dirty="0"/>
              <a:t>Assembling the Oboe</a:t>
            </a:r>
          </a:p>
        </p:txBody>
      </p:sp>
      <p:sp>
        <p:nvSpPr>
          <p:cNvPr id="10" name="Text Placeholder 9">
            <a:extLst>
              <a:ext uri="{FF2B5EF4-FFF2-40B4-BE49-F238E27FC236}">
                <a16:creationId xmlns="" xmlns:a16="http://schemas.microsoft.com/office/drawing/2014/main" id="{37877500-CDB2-4429-9233-3B8A1D87AA39}"/>
              </a:ext>
            </a:extLst>
          </p:cNvPr>
          <p:cNvSpPr>
            <a:spLocks noGrp="1"/>
          </p:cNvSpPr>
          <p:nvPr>
            <p:ph type="body" sz="half" idx="15"/>
          </p:nvPr>
        </p:nvSpPr>
        <p:spPr>
          <a:xfrm>
            <a:off x="7984605" y="2445055"/>
            <a:ext cx="3141879" cy="2847293"/>
          </a:xfrm>
        </p:spPr>
        <p:txBody>
          <a:bodyPr/>
          <a:lstStyle/>
          <a:p>
            <a:r>
              <a:rPr lang="en-US" dirty="0"/>
              <a:t>The best way to assemble an oboe is to put it together from bottom to top. </a:t>
            </a:r>
          </a:p>
          <a:p>
            <a:r>
              <a:rPr lang="en-US" dirty="0"/>
              <a:t> Great care should be taken to line up both bridge keys though some instruments might play better with the bridge keys slightly misaligned. </a:t>
            </a:r>
          </a:p>
        </p:txBody>
      </p:sp>
      <p:sp>
        <p:nvSpPr>
          <p:cNvPr id="3" name="Text Placeholder 2">
            <a:extLst>
              <a:ext uri="{FF2B5EF4-FFF2-40B4-BE49-F238E27FC236}">
                <a16:creationId xmlns="" xmlns:a16="http://schemas.microsoft.com/office/drawing/2014/main" id="{25971D17-6F01-4AEE-B81E-FA0909F6DB46}"/>
              </a:ext>
            </a:extLst>
          </p:cNvPr>
          <p:cNvSpPr>
            <a:spLocks noGrp="1"/>
          </p:cNvSpPr>
          <p:nvPr>
            <p:ph type="body" sz="quarter" idx="3"/>
          </p:nvPr>
        </p:nvSpPr>
        <p:spPr>
          <a:xfrm>
            <a:off x="4619051" y="2284520"/>
            <a:ext cx="3147009" cy="576262"/>
          </a:xfrm>
        </p:spPr>
        <p:txBody>
          <a:bodyPr/>
          <a:lstStyle/>
          <a:p>
            <a:r>
              <a:rPr lang="en-US" dirty="0"/>
              <a:t>Assembly Order</a:t>
            </a:r>
          </a:p>
        </p:txBody>
      </p:sp>
      <p:sp>
        <p:nvSpPr>
          <p:cNvPr id="8" name="Text Placeholder 7">
            <a:extLst>
              <a:ext uri="{FF2B5EF4-FFF2-40B4-BE49-F238E27FC236}">
                <a16:creationId xmlns="" xmlns:a16="http://schemas.microsoft.com/office/drawing/2014/main" id="{F3B8CF97-D56E-4269-983B-CE6943F1CD22}"/>
              </a:ext>
            </a:extLst>
          </p:cNvPr>
          <p:cNvSpPr>
            <a:spLocks noGrp="1"/>
          </p:cNvSpPr>
          <p:nvPr>
            <p:ph type="body" sz="quarter" idx="13"/>
          </p:nvPr>
        </p:nvSpPr>
        <p:spPr>
          <a:xfrm>
            <a:off x="819213" y="2284520"/>
            <a:ext cx="3145730" cy="576262"/>
          </a:xfrm>
        </p:spPr>
        <p:txBody>
          <a:bodyPr/>
          <a:lstStyle/>
          <a:p>
            <a:r>
              <a:rPr lang="en-US" dirty="0"/>
              <a:t>Bridge Keys</a:t>
            </a:r>
          </a:p>
        </p:txBody>
      </p:sp>
      <p:sp>
        <p:nvSpPr>
          <p:cNvPr id="7" name="Rectangle 6">
            <a:hlinkClick r:id="rId3" action="ppaction://hlinksldjump"/>
            <a:extLst>
              <a:ext uri="{FF2B5EF4-FFF2-40B4-BE49-F238E27FC236}">
                <a16:creationId xmlns="" xmlns:a16="http://schemas.microsoft.com/office/drawing/2014/main" id="{837FEF44-8629-4B0E-86A4-EF1B6BE2609A}"/>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9" name="Rectangle 8">
            <a:hlinkClick r:id="rId4" action="ppaction://hlinksldjump"/>
            <a:extLst>
              <a:ext uri="{FF2B5EF4-FFF2-40B4-BE49-F238E27FC236}">
                <a16:creationId xmlns="" xmlns:a16="http://schemas.microsoft.com/office/drawing/2014/main" id="{0CD91CE2-67A0-489B-8541-5DD6E58B2653}"/>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STARTING</a:t>
            </a:r>
          </a:p>
        </p:txBody>
      </p:sp>
      <p:pic>
        <p:nvPicPr>
          <p:cNvPr id="22" name="Picture 21">
            <a:extLst>
              <a:ext uri="{FF2B5EF4-FFF2-40B4-BE49-F238E27FC236}">
                <a16:creationId xmlns="" xmlns:a16="http://schemas.microsoft.com/office/drawing/2014/main" id="{125C6FCD-A565-413B-99A9-072B180B74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692864" y="2955419"/>
            <a:ext cx="708022" cy="2928913"/>
          </a:xfrm>
          <a:prstGeom prst="rect">
            <a:avLst/>
          </a:prstGeom>
        </p:spPr>
      </p:pic>
      <p:pic>
        <p:nvPicPr>
          <p:cNvPr id="24" name="Picture 23">
            <a:extLst>
              <a:ext uri="{FF2B5EF4-FFF2-40B4-BE49-F238E27FC236}">
                <a16:creationId xmlns="" xmlns:a16="http://schemas.microsoft.com/office/drawing/2014/main" id="{721816C7-CAE6-4D92-93EB-2B68F97707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598"/>
          <a:stretch/>
        </p:blipFill>
        <p:spPr>
          <a:xfrm>
            <a:off x="5711831" y="2955419"/>
            <a:ext cx="704088" cy="2928913"/>
          </a:xfrm>
          <a:prstGeom prst="rect">
            <a:avLst/>
          </a:prstGeom>
        </p:spPr>
      </p:pic>
      <p:pic>
        <p:nvPicPr>
          <p:cNvPr id="26" name="Picture 25">
            <a:extLst>
              <a:ext uri="{FF2B5EF4-FFF2-40B4-BE49-F238E27FC236}">
                <a16:creationId xmlns="" xmlns:a16="http://schemas.microsoft.com/office/drawing/2014/main" id="{764D9B68-6841-4398-90A2-0BBBB8D4CD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54842" y="2955419"/>
            <a:ext cx="752680" cy="2926080"/>
          </a:xfrm>
          <a:prstGeom prst="rect">
            <a:avLst/>
          </a:prstGeom>
        </p:spPr>
      </p:pic>
      <p:pic>
        <p:nvPicPr>
          <p:cNvPr id="28" name="Picture 27">
            <a:extLst>
              <a:ext uri="{FF2B5EF4-FFF2-40B4-BE49-F238E27FC236}">
                <a16:creationId xmlns="" xmlns:a16="http://schemas.microsoft.com/office/drawing/2014/main" id="{8B3151D2-68EE-4FE7-983D-FD0A28D79F1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4938" r="12750"/>
          <a:stretch/>
        </p:blipFill>
        <p:spPr>
          <a:xfrm>
            <a:off x="3032163" y="2952586"/>
            <a:ext cx="946298" cy="2926080"/>
          </a:xfrm>
          <a:prstGeom prst="rect">
            <a:avLst/>
          </a:prstGeom>
        </p:spPr>
      </p:pic>
      <p:pic>
        <p:nvPicPr>
          <p:cNvPr id="30" name="Picture 29">
            <a:extLst>
              <a:ext uri="{FF2B5EF4-FFF2-40B4-BE49-F238E27FC236}">
                <a16:creationId xmlns="" xmlns:a16="http://schemas.microsoft.com/office/drawing/2014/main" id="{BD7372D3-5CB1-43C3-8420-FBCD3BD9726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303" r="24257"/>
          <a:stretch/>
        </p:blipFill>
        <p:spPr>
          <a:xfrm>
            <a:off x="914910" y="2955419"/>
            <a:ext cx="946298" cy="2926080"/>
          </a:xfrm>
          <a:prstGeom prst="rect">
            <a:avLst/>
          </a:prstGeom>
        </p:spPr>
      </p:pic>
      <p:sp>
        <p:nvSpPr>
          <p:cNvPr id="31" name="Oval 30">
            <a:extLst>
              <a:ext uri="{FF2B5EF4-FFF2-40B4-BE49-F238E27FC236}">
                <a16:creationId xmlns="" xmlns:a16="http://schemas.microsoft.com/office/drawing/2014/main" id="{1089618F-5436-46DE-9EBD-BDDBFE7016F5}"/>
              </a:ext>
            </a:extLst>
          </p:cNvPr>
          <p:cNvSpPr/>
          <p:nvPr/>
        </p:nvSpPr>
        <p:spPr>
          <a:xfrm>
            <a:off x="1139091" y="4231753"/>
            <a:ext cx="547026" cy="74427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 xmlns:a16="http://schemas.microsoft.com/office/drawing/2014/main" id="{26630DD5-0861-4241-BCE8-EE369DCD75BF}"/>
              </a:ext>
            </a:extLst>
          </p:cNvPr>
          <p:cNvSpPr/>
          <p:nvPr/>
        </p:nvSpPr>
        <p:spPr>
          <a:xfrm>
            <a:off x="3291453" y="4295553"/>
            <a:ext cx="314265" cy="52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 xmlns:a16="http://schemas.microsoft.com/office/drawing/2014/main" id="{02145D8D-2B1E-4C16-9FBD-D8C6C0AB8B9C}"/>
              </a:ext>
            </a:extLst>
          </p:cNvPr>
          <p:cNvSpPr txBox="1"/>
          <p:nvPr/>
        </p:nvSpPr>
        <p:spPr>
          <a:xfrm>
            <a:off x="939933" y="6124575"/>
            <a:ext cx="946298" cy="369332"/>
          </a:xfrm>
          <a:prstGeom prst="rect">
            <a:avLst/>
          </a:prstGeom>
          <a:noFill/>
        </p:spPr>
        <p:txBody>
          <a:bodyPr wrap="square" rtlCol="0">
            <a:spAutoFit/>
          </a:bodyPr>
          <a:lstStyle/>
          <a:p>
            <a:pPr algn="ctr"/>
            <a:r>
              <a:rPr lang="en-US" dirty="0"/>
              <a:t>Left</a:t>
            </a:r>
          </a:p>
        </p:txBody>
      </p:sp>
      <p:sp>
        <p:nvSpPr>
          <p:cNvPr id="36" name="TextBox 35">
            <a:extLst>
              <a:ext uri="{FF2B5EF4-FFF2-40B4-BE49-F238E27FC236}">
                <a16:creationId xmlns="" xmlns:a16="http://schemas.microsoft.com/office/drawing/2014/main" id="{CA6B5C07-EDF2-4E42-A952-46D64B6024ED}"/>
              </a:ext>
            </a:extLst>
          </p:cNvPr>
          <p:cNvSpPr txBox="1"/>
          <p:nvPr/>
        </p:nvSpPr>
        <p:spPr>
          <a:xfrm>
            <a:off x="3032163" y="6124575"/>
            <a:ext cx="946298" cy="369332"/>
          </a:xfrm>
          <a:prstGeom prst="rect">
            <a:avLst/>
          </a:prstGeom>
          <a:noFill/>
        </p:spPr>
        <p:txBody>
          <a:bodyPr wrap="square" rtlCol="0">
            <a:spAutoFit/>
          </a:bodyPr>
          <a:lstStyle/>
          <a:p>
            <a:pPr algn="ctr"/>
            <a:r>
              <a:rPr lang="en-US" dirty="0"/>
              <a:t>Right</a:t>
            </a:r>
          </a:p>
        </p:txBody>
      </p:sp>
      <p:sp>
        <p:nvSpPr>
          <p:cNvPr id="37" name="TextBox 36">
            <a:extLst>
              <a:ext uri="{FF2B5EF4-FFF2-40B4-BE49-F238E27FC236}">
                <a16:creationId xmlns="" xmlns:a16="http://schemas.microsoft.com/office/drawing/2014/main" id="{4E026E51-2883-4EF3-9FE4-5469F2E91F2B}"/>
              </a:ext>
            </a:extLst>
          </p:cNvPr>
          <p:cNvSpPr txBox="1"/>
          <p:nvPr/>
        </p:nvSpPr>
        <p:spPr>
          <a:xfrm>
            <a:off x="5709864" y="6124575"/>
            <a:ext cx="708022" cy="369332"/>
          </a:xfrm>
          <a:prstGeom prst="rect">
            <a:avLst/>
          </a:prstGeom>
          <a:noFill/>
        </p:spPr>
        <p:txBody>
          <a:bodyPr wrap="square" rtlCol="0">
            <a:spAutoFit/>
          </a:bodyPr>
          <a:lstStyle/>
          <a:p>
            <a:pPr algn="ctr"/>
            <a:r>
              <a:rPr lang="en-US" dirty="0"/>
              <a:t>2</a:t>
            </a:r>
          </a:p>
        </p:txBody>
      </p:sp>
      <p:sp>
        <p:nvSpPr>
          <p:cNvPr id="38" name="TextBox 37">
            <a:extLst>
              <a:ext uri="{FF2B5EF4-FFF2-40B4-BE49-F238E27FC236}">
                <a16:creationId xmlns="" xmlns:a16="http://schemas.microsoft.com/office/drawing/2014/main" id="{CCDA8206-DDC5-4FC2-B934-294D1FCEFEFF}"/>
              </a:ext>
            </a:extLst>
          </p:cNvPr>
          <p:cNvSpPr txBox="1"/>
          <p:nvPr/>
        </p:nvSpPr>
        <p:spPr>
          <a:xfrm>
            <a:off x="4692864" y="6124575"/>
            <a:ext cx="708022" cy="369332"/>
          </a:xfrm>
          <a:prstGeom prst="rect">
            <a:avLst/>
          </a:prstGeom>
          <a:noFill/>
        </p:spPr>
        <p:txBody>
          <a:bodyPr wrap="square" rtlCol="0">
            <a:spAutoFit/>
          </a:bodyPr>
          <a:lstStyle/>
          <a:p>
            <a:pPr algn="ctr"/>
            <a:r>
              <a:rPr lang="en-US" dirty="0"/>
              <a:t>1</a:t>
            </a:r>
          </a:p>
        </p:txBody>
      </p:sp>
      <p:sp>
        <p:nvSpPr>
          <p:cNvPr id="39" name="TextBox 38">
            <a:extLst>
              <a:ext uri="{FF2B5EF4-FFF2-40B4-BE49-F238E27FC236}">
                <a16:creationId xmlns="" xmlns:a16="http://schemas.microsoft.com/office/drawing/2014/main" id="{8772748B-9540-4882-9A4D-30D3B8228C19}"/>
              </a:ext>
            </a:extLst>
          </p:cNvPr>
          <p:cNvSpPr txBox="1"/>
          <p:nvPr/>
        </p:nvSpPr>
        <p:spPr>
          <a:xfrm>
            <a:off x="6777171" y="6124575"/>
            <a:ext cx="708022" cy="369332"/>
          </a:xfrm>
          <a:prstGeom prst="rect">
            <a:avLst/>
          </a:prstGeom>
          <a:noFill/>
        </p:spPr>
        <p:txBody>
          <a:bodyPr wrap="square" rtlCol="0">
            <a:spAutoFit/>
          </a:bodyPr>
          <a:lstStyle/>
          <a:p>
            <a:pPr algn="ctr"/>
            <a:r>
              <a:rPr lang="en-US" dirty="0"/>
              <a:t>3</a:t>
            </a:r>
          </a:p>
        </p:txBody>
      </p:sp>
    </p:spTree>
    <p:custDataLst>
      <p:tags r:id="rId1"/>
    </p:custDataLst>
    <p:extLst>
      <p:ext uri="{BB962C8B-B14F-4D97-AF65-F5344CB8AC3E}">
        <p14:creationId xmlns:p14="http://schemas.microsoft.com/office/powerpoint/2010/main" val="556523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727AE49-51C7-4D8A-BF8F-9732D67C217D}"/>
              </a:ext>
            </a:extLst>
          </p:cNvPr>
          <p:cNvSpPr>
            <a:spLocks noGrp="1"/>
          </p:cNvSpPr>
          <p:nvPr>
            <p:ph type="title"/>
          </p:nvPr>
        </p:nvSpPr>
        <p:spPr/>
        <p:txBody>
          <a:bodyPr/>
          <a:lstStyle/>
          <a:p>
            <a:r>
              <a:rPr lang="en-US" dirty="0"/>
              <a:t>Producing a Tone</a:t>
            </a:r>
          </a:p>
        </p:txBody>
      </p:sp>
      <p:sp>
        <p:nvSpPr>
          <p:cNvPr id="7" name="Rectangle 6">
            <a:hlinkClick r:id="rId3" action="ppaction://hlinksldjump"/>
            <a:extLst>
              <a:ext uri="{FF2B5EF4-FFF2-40B4-BE49-F238E27FC236}">
                <a16:creationId xmlns="" xmlns:a16="http://schemas.microsoft.com/office/drawing/2014/main" id="{837FEF44-8629-4B0E-86A4-EF1B6BE2609A}"/>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9" name="Rectangle 8">
            <a:hlinkClick r:id="rId4" action="ppaction://hlinksldjump"/>
            <a:extLst>
              <a:ext uri="{FF2B5EF4-FFF2-40B4-BE49-F238E27FC236}">
                <a16:creationId xmlns="" xmlns:a16="http://schemas.microsoft.com/office/drawing/2014/main" id="{0CD91CE2-67A0-489B-8541-5DD6E58B2653}"/>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STARTING</a:t>
            </a:r>
          </a:p>
        </p:txBody>
      </p:sp>
      <p:sp>
        <p:nvSpPr>
          <p:cNvPr id="2" name="TextBox 1">
            <a:extLst>
              <a:ext uri="{FF2B5EF4-FFF2-40B4-BE49-F238E27FC236}">
                <a16:creationId xmlns="" xmlns:a16="http://schemas.microsoft.com/office/drawing/2014/main" id="{EA2A9B79-9364-47D9-9D49-5C0FE0A3DA91}"/>
              </a:ext>
            </a:extLst>
          </p:cNvPr>
          <p:cNvSpPr txBox="1"/>
          <p:nvPr/>
        </p:nvSpPr>
        <p:spPr>
          <a:xfrm>
            <a:off x="520995" y="3308661"/>
            <a:ext cx="3242931" cy="1261884"/>
          </a:xfrm>
          <a:prstGeom prst="rect">
            <a:avLst/>
          </a:prstGeom>
          <a:noFill/>
        </p:spPr>
        <p:txBody>
          <a:bodyPr wrap="square" rtlCol="0">
            <a:spAutoFit/>
          </a:bodyPr>
          <a:lstStyle/>
          <a:p>
            <a:r>
              <a:rPr lang="en-US" sz="1600" b="1" dirty="0"/>
              <a:t>Hand Position</a:t>
            </a:r>
          </a:p>
          <a:p>
            <a:pPr marL="285750" indent="-285750">
              <a:buFont typeface="Arial" panose="020B0604020202020204" pitchFamily="34" charset="0"/>
              <a:buChar char="•"/>
            </a:pPr>
            <a:r>
              <a:rPr lang="en-US" sz="1200" dirty="0"/>
              <a:t>Left hand on top</a:t>
            </a:r>
          </a:p>
          <a:p>
            <a:pPr marL="285750" indent="-285750">
              <a:buFont typeface="Arial" panose="020B0604020202020204" pitchFamily="34" charset="0"/>
              <a:buChar char="•"/>
            </a:pPr>
            <a:r>
              <a:rPr lang="en-US" sz="1200" dirty="0"/>
              <a:t>Right hand on the bottom</a:t>
            </a:r>
          </a:p>
          <a:p>
            <a:pPr marL="285750" indent="-285750">
              <a:buFont typeface="Arial" panose="020B0604020202020204" pitchFamily="34" charset="0"/>
              <a:buChar char="•"/>
            </a:pPr>
            <a:r>
              <a:rPr lang="en-US" sz="1200" dirty="0"/>
              <a:t>The right thumb sits below the thumb rest</a:t>
            </a:r>
          </a:p>
          <a:p>
            <a:pPr marL="285750" indent="-285750">
              <a:buFont typeface="Arial" panose="020B0604020202020204" pitchFamily="34" charset="0"/>
              <a:buChar char="•"/>
            </a:pPr>
            <a:r>
              <a:rPr lang="en-US" sz="1200" dirty="0"/>
              <a:t>The hands should form a C</a:t>
            </a:r>
          </a:p>
        </p:txBody>
      </p:sp>
      <p:sp>
        <p:nvSpPr>
          <p:cNvPr id="8" name="TextBox 7">
            <a:extLst>
              <a:ext uri="{FF2B5EF4-FFF2-40B4-BE49-F238E27FC236}">
                <a16:creationId xmlns="" xmlns:a16="http://schemas.microsoft.com/office/drawing/2014/main" id="{3DFC0235-B920-4D92-822D-EF75D504B78A}"/>
              </a:ext>
            </a:extLst>
          </p:cNvPr>
          <p:cNvSpPr txBox="1"/>
          <p:nvPr/>
        </p:nvSpPr>
        <p:spPr>
          <a:xfrm>
            <a:off x="7889358" y="3308661"/>
            <a:ext cx="3246120" cy="892552"/>
          </a:xfrm>
          <a:prstGeom prst="rect">
            <a:avLst/>
          </a:prstGeom>
          <a:noFill/>
        </p:spPr>
        <p:txBody>
          <a:bodyPr wrap="square" rtlCol="0">
            <a:spAutoFit/>
          </a:bodyPr>
          <a:lstStyle/>
          <a:p>
            <a:r>
              <a:rPr lang="en-US" sz="1600" b="1" dirty="0"/>
              <a:t>Embouchure</a:t>
            </a:r>
          </a:p>
          <a:p>
            <a:pPr marL="171450" indent="-171450">
              <a:buFont typeface="Arial" panose="020B0604020202020204" pitchFamily="34" charset="0"/>
              <a:buChar char="•"/>
            </a:pPr>
            <a:r>
              <a:rPr lang="en-US" sz="1200" dirty="0"/>
              <a:t>Form an “O” with the lips</a:t>
            </a:r>
          </a:p>
          <a:p>
            <a:pPr marL="171450" indent="-171450">
              <a:buFont typeface="Arial" panose="020B0604020202020204" pitchFamily="34" charset="0"/>
              <a:buChar char="•"/>
            </a:pPr>
            <a:r>
              <a:rPr lang="en-US" sz="1200" dirty="0"/>
              <a:t>The teeth should not have contact with the reed</a:t>
            </a:r>
          </a:p>
          <a:p>
            <a:pPr marL="171450" indent="-171450">
              <a:buFont typeface="Arial" panose="020B0604020202020204" pitchFamily="34" charset="0"/>
              <a:buChar char="•"/>
            </a:pPr>
            <a:r>
              <a:rPr lang="en-US" sz="1200" dirty="0"/>
              <a:t>The bottom lip should make a cushion</a:t>
            </a:r>
          </a:p>
        </p:txBody>
      </p:sp>
      <p:sp>
        <p:nvSpPr>
          <p:cNvPr id="10" name="TextBox 9">
            <a:extLst>
              <a:ext uri="{FF2B5EF4-FFF2-40B4-BE49-F238E27FC236}">
                <a16:creationId xmlns="" xmlns:a16="http://schemas.microsoft.com/office/drawing/2014/main" id="{69DC870A-29B2-4ACC-8750-3A28A8E6884C}"/>
              </a:ext>
            </a:extLst>
          </p:cNvPr>
          <p:cNvSpPr txBox="1"/>
          <p:nvPr/>
        </p:nvSpPr>
        <p:spPr>
          <a:xfrm>
            <a:off x="4203582" y="3308661"/>
            <a:ext cx="3246120" cy="1261884"/>
          </a:xfrm>
          <a:prstGeom prst="rect">
            <a:avLst/>
          </a:prstGeom>
          <a:noFill/>
        </p:spPr>
        <p:txBody>
          <a:bodyPr wrap="square" rtlCol="0">
            <a:spAutoFit/>
          </a:bodyPr>
          <a:lstStyle/>
          <a:p>
            <a:r>
              <a:rPr lang="en-US" sz="1600" b="1" dirty="0"/>
              <a:t>Tonguing</a:t>
            </a:r>
          </a:p>
          <a:p>
            <a:pPr marL="285750" indent="-285750">
              <a:buFont typeface="Arial" panose="020B0604020202020204" pitchFamily="34" charset="0"/>
              <a:buChar char="•"/>
            </a:pPr>
            <a:r>
              <a:rPr lang="en-US" sz="1200" dirty="0"/>
              <a:t>The tongue doesn’t start note.</a:t>
            </a:r>
          </a:p>
          <a:p>
            <a:pPr marL="285750" indent="-285750">
              <a:buFont typeface="Arial" panose="020B0604020202020204" pitchFamily="34" charset="0"/>
              <a:buChar char="•"/>
            </a:pPr>
            <a:r>
              <a:rPr lang="en-US" sz="1200" dirty="0"/>
              <a:t>The tongue should release from the tip of the reed to make  sound</a:t>
            </a:r>
          </a:p>
          <a:p>
            <a:pPr marL="285750" indent="-285750">
              <a:buFont typeface="Arial" panose="020B0604020202020204" pitchFamily="34" charset="0"/>
              <a:buChar char="•"/>
            </a:pPr>
            <a:r>
              <a:rPr lang="en-US" sz="1200" dirty="0"/>
              <a:t>Students can practice tonguing by using just the reed </a:t>
            </a:r>
          </a:p>
        </p:txBody>
      </p:sp>
      <p:sp>
        <p:nvSpPr>
          <p:cNvPr id="3" name="TextBox 2">
            <a:extLst>
              <a:ext uri="{FF2B5EF4-FFF2-40B4-BE49-F238E27FC236}">
                <a16:creationId xmlns="" xmlns:a16="http://schemas.microsoft.com/office/drawing/2014/main" id="{338E0218-C008-4EA4-A661-5845D4F99099}"/>
              </a:ext>
            </a:extLst>
          </p:cNvPr>
          <p:cNvSpPr txBox="1"/>
          <p:nvPr/>
        </p:nvSpPr>
        <p:spPr>
          <a:xfrm>
            <a:off x="520995" y="2647510"/>
            <a:ext cx="11238614" cy="523220"/>
          </a:xfrm>
          <a:prstGeom prst="rect">
            <a:avLst/>
          </a:prstGeom>
          <a:noFill/>
        </p:spPr>
        <p:txBody>
          <a:bodyPr wrap="square" rtlCol="0">
            <a:spAutoFit/>
          </a:bodyPr>
          <a:lstStyle/>
          <a:p>
            <a:r>
              <a:rPr lang="en-US" sz="1400" dirty="0"/>
              <a:t>Hand position, tonguing, and embouchure are difficult topics to teach.  Here are some basic principles.  The resources provided provide further information for reinforcing these techniques and troubleshooting any problems.</a:t>
            </a:r>
          </a:p>
        </p:txBody>
      </p:sp>
      <p:sp>
        <p:nvSpPr>
          <p:cNvPr id="11" name="TextBox 10">
            <a:extLst>
              <a:ext uri="{FF2B5EF4-FFF2-40B4-BE49-F238E27FC236}">
                <a16:creationId xmlns="" xmlns:a16="http://schemas.microsoft.com/office/drawing/2014/main" id="{6A15D64A-262A-4FEB-86D0-B463C4D91C99}"/>
              </a:ext>
            </a:extLst>
          </p:cNvPr>
          <p:cNvSpPr txBox="1"/>
          <p:nvPr/>
        </p:nvSpPr>
        <p:spPr>
          <a:xfrm>
            <a:off x="2448147" y="4887244"/>
            <a:ext cx="4348716" cy="276999"/>
          </a:xfrm>
          <a:prstGeom prst="rect">
            <a:avLst/>
          </a:prstGeom>
          <a:noFill/>
        </p:spPr>
        <p:txBody>
          <a:bodyPr wrap="square" rtlCol="0">
            <a:spAutoFit/>
          </a:bodyPr>
          <a:lstStyle/>
          <a:p>
            <a:r>
              <a:rPr lang="en-US" sz="1200" dirty="0"/>
              <a:t>Reeds should be soaked for 3-5 minutes before playing</a:t>
            </a:r>
          </a:p>
        </p:txBody>
      </p:sp>
      <p:pic>
        <p:nvPicPr>
          <p:cNvPr id="13" name="Picture 12">
            <a:extLst>
              <a:ext uri="{FF2B5EF4-FFF2-40B4-BE49-F238E27FC236}">
                <a16:creationId xmlns="" xmlns:a16="http://schemas.microsoft.com/office/drawing/2014/main" id="{AD341939-BF3D-4D8E-99C2-B282BCC424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790" y="4887244"/>
            <a:ext cx="1689690" cy="1607931"/>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 xmlns:a16="http://schemas.microsoft.com/office/drawing/2014/main" id="{C212C353-CD65-4D98-B3D4-7245C827CE5F}"/>
              </a:ext>
            </a:extLst>
          </p:cNvPr>
          <p:cNvCxnSpPr>
            <a:cxnSpLocks/>
          </p:cNvCxnSpPr>
          <p:nvPr/>
        </p:nvCxnSpPr>
        <p:spPr>
          <a:xfrm>
            <a:off x="0" y="4682498"/>
            <a:ext cx="12192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CDE54121-0D94-49DE-9714-ACE81AA1ADB1}"/>
              </a:ext>
            </a:extLst>
          </p:cNvPr>
          <p:cNvCxnSpPr>
            <a:cxnSpLocks/>
          </p:cNvCxnSpPr>
          <p:nvPr/>
        </p:nvCxnSpPr>
        <p:spPr>
          <a:xfrm>
            <a:off x="21266" y="3223895"/>
            <a:ext cx="12192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19230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 xmlns:a16="http://schemas.microsoft.com/office/drawing/2014/main" id="{BB5201FE-FFC4-4F69-BFA1-E34425368616}"/>
              </a:ext>
            </a:extLst>
          </p:cNvPr>
          <p:cNvSpPr/>
          <p:nvPr/>
        </p:nvSpPr>
        <p:spPr>
          <a:xfrm rot="839713">
            <a:off x="4064353" y="2293287"/>
            <a:ext cx="2270383" cy="1115162"/>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some </a:t>
            </a:r>
            <a:r>
              <a:rPr lang="en-US" sz="1400" b="1" dirty="0">
                <a:solidFill>
                  <a:schemeClr val="tx1"/>
                </a:solidFill>
              </a:rPr>
              <a:t>alternate fingerings</a:t>
            </a:r>
            <a:r>
              <a:rPr lang="en-US" sz="1400" dirty="0">
                <a:solidFill>
                  <a:schemeClr val="tx1"/>
                </a:solidFill>
              </a:rPr>
              <a:t>?</a:t>
            </a:r>
            <a:endParaRPr lang="en-US" sz="1400" b="1" dirty="0">
              <a:solidFill>
                <a:schemeClr val="tx1"/>
              </a:solidFill>
            </a:endParaRPr>
          </a:p>
        </p:txBody>
      </p:sp>
      <p:sp>
        <p:nvSpPr>
          <p:cNvPr id="16" name="Thought Bubble: Cloud 15">
            <a:hlinkClick r:id="rId5" action="ppaction://hlinksldjump"/>
            <a:extLst>
              <a:ext uri="{FF2B5EF4-FFF2-40B4-BE49-F238E27FC236}">
                <a16:creationId xmlns="" xmlns:a16="http://schemas.microsoft.com/office/drawing/2014/main"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the </a:t>
            </a:r>
            <a:r>
              <a:rPr lang="en-US" sz="1400" b="1" dirty="0">
                <a:solidFill>
                  <a:schemeClr val="tx1"/>
                </a:solidFill>
              </a:rPr>
              <a:t>basic fingerings</a:t>
            </a:r>
            <a:r>
              <a:rPr lang="en-US" sz="1400" dirty="0">
                <a:solidFill>
                  <a:schemeClr val="tx1"/>
                </a:solidFill>
              </a:rPr>
              <a:t>?</a:t>
            </a:r>
          </a:p>
        </p:txBody>
      </p:sp>
      <p:sp>
        <p:nvSpPr>
          <p:cNvPr id="9" name="Title 3">
            <a:extLst>
              <a:ext uri="{FF2B5EF4-FFF2-40B4-BE49-F238E27FC236}">
                <a16:creationId xmlns="" xmlns:a16="http://schemas.microsoft.com/office/drawing/2014/main"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Fingerings</a:t>
            </a:r>
          </a:p>
        </p:txBody>
      </p:sp>
      <p:sp>
        <p:nvSpPr>
          <p:cNvPr id="7" name="Rectangle 6">
            <a:hlinkClick r:id="rId6" action="ppaction://hlinksldjump"/>
            <a:extLst>
              <a:ext uri="{FF2B5EF4-FFF2-40B4-BE49-F238E27FC236}">
                <a16:creationId xmlns="" xmlns:a16="http://schemas.microsoft.com/office/drawing/2014/main" id="{4F264264-38F7-4D17-872B-A5C63576E0FF}"/>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2" name="TextBox 1">
            <a:extLst>
              <a:ext uri="{FF2B5EF4-FFF2-40B4-BE49-F238E27FC236}">
                <a16:creationId xmlns="" xmlns:a16="http://schemas.microsoft.com/office/drawing/2014/main" id="{5F39092C-CCCA-4C47-BC80-719092A05628}"/>
              </a:ext>
            </a:extLst>
          </p:cNvPr>
          <p:cNvSpPr txBox="1"/>
          <p:nvPr/>
        </p:nvSpPr>
        <p:spPr>
          <a:xfrm>
            <a:off x="6775704" y="1591056"/>
            <a:ext cx="4727448" cy="3139321"/>
          </a:xfrm>
          <a:prstGeom prst="rect">
            <a:avLst/>
          </a:prstGeom>
          <a:noFill/>
        </p:spPr>
        <p:txBody>
          <a:bodyPr wrap="square" rtlCol="0">
            <a:spAutoFit/>
          </a:bodyPr>
          <a:lstStyle/>
          <a:p>
            <a:r>
              <a:rPr lang="en-US" dirty="0"/>
              <a:t>Most woodwind instruments have the same basic fingerings.  The oboe is slightly different because it contains </a:t>
            </a:r>
            <a:r>
              <a:rPr lang="en-US" b="1" u="sng" dirty="0"/>
              <a:t>two</a:t>
            </a:r>
            <a:r>
              <a:rPr lang="en-US" dirty="0"/>
              <a:t> octave keys.  The oboe has alternate fingerings, but not as many as the clarinet</a:t>
            </a:r>
            <a:r>
              <a:rPr lang="en-US" dirty="0" smtClean="0"/>
              <a:t>.</a:t>
            </a:r>
          </a:p>
          <a:p>
            <a:endParaRPr lang="en-US" dirty="0"/>
          </a:p>
          <a:p>
            <a:r>
              <a:rPr lang="en-US" b="1" dirty="0"/>
              <a:t>DIRECTIONS: </a:t>
            </a:r>
            <a:r>
              <a:rPr lang="en-US" dirty="0"/>
              <a:t>Click the question cloud to find out more </a:t>
            </a:r>
            <a:r>
              <a:rPr lang="en-US" dirty="0" smtClean="0"/>
              <a:t>about basic and alternate fingerings.  </a:t>
            </a:r>
            <a:endParaRPr lang="en-US" dirty="0"/>
          </a:p>
          <a:p>
            <a:endParaRPr lang="en-US" dirty="0"/>
          </a:p>
        </p:txBody>
      </p:sp>
    </p:spTree>
    <p:custDataLst>
      <p:tags r:id="rId1"/>
    </p:custDataLst>
    <p:extLst>
      <p:ext uri="{BB962C8B-B14F-4D97-AF65-F5344CB8AC3E}">
        <p14:creationId xmlns:p14="http://schemas.microsoft.com/office/powerpoint/2010/main" val="1600904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FA28C5-35AC-446F-A6EF-DD06E20D8EAF}"/>
              </a:ext>
            </a:extLst>
          </p:cNvPr>
          <p:cNvSpPr>
            <a:spLocks noGrp="1"/>
          </p:cNvSpPr>
          <p:nvPr>
            <p:ph type="title"/>
          </p:nvPr>
        </p:nvSpPr>
        <p:spPr/>
        <p:txBody>
          <a:bodyPr/>
          <a:lstStyle/>
          <a:p>
            <a:r>
              <a:rPr lang="en-US" dirty="0"/>
              <a:t>Basic Fingerings</a:t>
            </a:r>
          </a:p>
        </p:txBody>
      </p:sp>
      <p:sp>
        <p:nvSpPr>
          <p:cNvPr id="4" name="Rectangle 3">
            <a:hlinkClick r:id="rId3" action="ppaction://hlinksldjump"/>
            <a:extLst>
              <a:ext uri="{FF2B5EF4-FFF2-40B4-BE49-F238E27FC236}">
                <a16:creationId xmlns="" xmlns:a16="http://schemas.microsoft.com/office/drawing/2014/main" id="{AA0E0F17-87ED-444F-A254-1F10D2BABF73}"/>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5" name="Rectangle 4">
            <a:hlinkClick r:id="rId4" action="ppaction://hlinksldjump"/>
            <a:extLst>
              <a:ext uri="{FF2B5EF4-FFF2-40B4-BE49-F238E27FC236}">
                <a16:creationId xmlns="" xmlns:a16="http://schemas.microsoft.com/office/drawing/2014/main" id="{D28B74D9-53DB-4FE2-A3B4-4FC0A4EB687A}"/>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FINGERINGS</a:t>
            </a:r>
          </a:p>
        </p:txBody>
      </p:sp>
      <p:pic>
        <p:nvPicPr>
          <p:cNvPr id="7" name="Picture 6">
            <a:extLst>
              <a:ext uri="{FF2B5EF4-FFF2-40B4-BE49-F238E27FC236}">
                <a16:creationId xmlns="" xmlns:a16="http://schemas.microsoft.com/office/drawing/2014/main" id="{6C0507ED-6187-493E-A934-49FFAA83CD1B}"/>
              </a:ext>
            </a:extLst>
          </p:cNvPr>
          <p:cNvPicPr>
            <a:picLocks noChangeAspect="1"/>
          </p:cNvPicPr>
          <p:nvPr/>
        </p:nvPicPr>
        <p:blipFill rotWithShape="1">
          <a:blip r:embed="rId5">
            <a:extLst>
              <a:ext uri="{28A0092B-C50C-407E-A947-70E740481C1C}">
                <a14:useLocalDpi xmlns:a14="http://schemas.microsoft.com/office/drawing/2010/main" val="0"/>
              </a:ext>
            </a:extLst>
          </a:blip>
          <a:srcRect l="2640" t="19561" r="24970" b="9639"/>
          <a:stretch/>
        </p:blipFill>
        <p:spPr>
          <a:xfrm>
            <a:off x="1523767" y="4372099"/>
            <a:ext cx="2039658" cy="648327"/>
          </a:xfrm>
          <a:prstGeom prst="rect">
            <a:avLst/>
          </a:prstGeom>
        </p:spPr>
      </p:pic>
      <p:pic>
        <p:nvPicPr>
          <p:cNvPr id="9" name="Picture 8">
            <a:extLst>
              <a:ext uri="{FF2B5EF4-FFF2-40B4-BE49-F238E27FC236}">
                <a16:creationId xmlns="" xmlns:a16="http://schemas.microsoft.com/office/drawing/2014/main" id="{3E9FC08C-E70E-4576-B668-BD2666C9C0D3}"/>
              </a:ext>
            </a:extLst>
          </p:cNvPr>
          <p:cNvPicPr>
            <a:picLocks noChangeAspect="1"/>
          </p:cNvPicPr>
          <p:nvPr/>
        </p:nvPicPr>
        <p:blipFill rotWithShape="1">
          <a:blip r:embed="rId6">
            <a:extLst>
              <a:ext uri="{28A0092B-C50C-407E-A947-70E740481C1C}">
                <a14:useLocalDpi xmlns:a14="http://schemas.microsoft.com/office/drawing/2010/main" val="0"/>
              </a:ext>
            </a:extLst>
          </a:blip>
          <a:srcRect t="21359" r="25647" b="11897"/>
          <a:stretch/>
        </p:blipFill>
        <p:spPr>
          <a:xfrm>
            <a:off x="1581642" y="2254008"/>
            <a:ext cx="2039658" cy="600016"/>
          </a:xfrm>
          <a:prstGeom prst="rect">
            <a:avLst/>
          </a:prstGeom>
        </p:spPr>
      </p:pic>
      <p:pic>
        <p:nvPicPr>
          <p:cNvPr id="11" name="Picture 10">
            <a:extLst>
              <a:ext uri="{FF2B5EF4-FFF2-40B4-BE49-F238E27FC236}">
                <a16:creationId xmlns="" xmlns:a16="http://schemas.microsoft.com/office/drawing/2014/main" id="{9436AB99-A9CA-43F9-AB7E-13F2170A5DB1}"/>
              </a:ext>
            </a:extLst>
          </p:cNvPr>
          <p:cNvPicPr>
            <a:picLocks noChangeAspect="1"/>
          </p:cNvPicPr>
          <p:nvPr/>
        </p:nvPicPr>
        <p:blipFill rotWithShape="1">
          <a:blip r:embed="rId7">
            <a:extLst>
              <a:ext uri="{28A0092B-C50C-407E-A947-70E740481C1C}">
                <a14:useLocalDpi xmlns:a14="http://schemas.microsoft.com/office/drawing/2010/main" val="0"/>
              </a:ext>
            </a:extLst>
          </a:blip>
          <a:srcRect t="16302" r="25647" b="23041"/>
          <a:stretch/>
        </p:blipFill>
        <p:spPr>
          <a:xfrm>
            <a:off x="1639517" y="2916827"/>
            <a:ext cx="2039658" cy="603703"/>
          </a:xfrm>
          <a:prstGeom prst="rect">
            <a:avLst/>
          </a:prstGeom>
        </p:spPr>
      </p:pic>
      <p:pic>
        <p:nvPicPr>
          <p:cNvPr id="13" name="Picture 12">
            <a:extLst>
              <a:ext uri="{FF2B5EF4-FFF2-40B4-BE49-F238E27FC236}">
                <a16:creationId xmlns="" xmlns:a16="http://schemas.microsoft.com/office/drawing/2014/main" id="{4C343FE4-B84B-4E9A-AADE-BF079D1E434F}"/>
              </a:ext>
            </a:extLst>
          </p:cNvPr>
          <p:cNvPicPr>
            <a:picLocks noChangeAspect="1"/>
          </p:cNvPicPr>
          <p:nvPr/>
        </p:nvPicPr>
        <p:blipFill rotWithShape="1">
          <a:blip r:embed="rId8">
            <a:extLst>
              <a:ext uri="{28A0092B-C50C-407E-A947-70E740481C1C}">
                <a14:useLocalDpi xmlns:a14="http://schemas.microsoft.com/office/drawing/2010/main" val="0"/>
              </a:ext>
            </a:extLst>
          </a:blip>
          <a:srcRect t="9326" r="25647" b="21069"/>
          <a:stretch/>
        </p:blipFill>
        <p:spPr>
          <a:xfrm>
            <a:off x="1708967" y="5578886"/>
            <a:ext cx="2039657" cy="806513"/>
          </a:xfrm>
          <a:prstGeom prst="rect">
            <a:avLst/>
          </a:prstGeom>
        </p:spPr>
      </p:pic>
      <p:sp>
        <p:nvSpPr>
          <p:cNvPr id="14" name="TextBox 13">
            <a:extLst>
              <a:ext uri="{FF2B5EF4-FFF2-40B4-BE49-F238E27FC236}">
                <a16:creationId xmlns="" xmlns:a16="http://schemas.microsoft.com/office/drawing/2014/main" id="{2BBB26A4-DA36-4997-96AD-5688B354E7FD}"/>
              </a:ext>
            </a:extLst>
          </p:cNvPr>
          <p:cNvSpPr txBox="1"/>
          <p:nvPr/>
        </p:nvSpPr>
        <p:spPr>
          <a:xfrm>
            <a:off x="64588" y="2360320"/>
            <a:ext cx="1655180" cy="276999"/>
          </a:xfrm>
          <a:prstGeom prst="rect">
            <a:avLst/>
          </a:prstGeom>
          <a:noFill/>
        </p:spPr>
        <p:txBody>
          <a:bodyPr wrap="square" rtlCol="0">
            <a:spAutoFit/>
          </a:bodyPr>
          <a:lstStyle/>
          <a:p>
            <a:pPr algn="r"/>
            <a:r>
              <a:rPr lang="en-US" sz="1200" dirty="0"/>
              <a:t>1</a:t>
            </a:r>
            <a:r>
              <a:rPr lang="en-US" sz="1200" baseline="30000" dirty="0"/>
              <a:t>st</a:t>
            </a:r>
            <a:r>
              <a:rPr lang="en-US" sz="1200" dirty="0"/>
              <a:t> Octave</a:t>
            </a:r>
          </a:p>
        </p:txBody>
      </p:sp>
      <p:sp>
        <p:nvSpPr>
          <p:cNvPr id="15" name="TextBox 14">
            <a:extLst>
              <a:ext uri="{FF2B5EF4-FFF2-40B4-BE49-F238E27FC236}">
                <a16:creationId xmlns="" xmlns:a16="http://schemas.microsoft.com/office/drawing/2014/main" id="{9A8D25AE-88E3-4346-89B2-615DA7AD1DB8}"/>
              </a:ext>
            </a:extLst>
          </p:cNvPr>
          <p:cNvSpPr txBox="1"/>
          <p:nvPr/>
        </p:nvSpPr>
        <p:spPr>
          <a:xfrm>
            <a:off x="-433124" y="2983803"/>
            <a:ext cx="2152892" cy="461665"/>
          </a:xfrm>
          <a:prstGeom prst="rect">
            <a:avLst/>
          </a:prstGeom>
          <a:noFill/>
        </p:spPr>
        <p:txBody>
          <a:bodyPr wrap="square" rtlCol="0">
            <a:spAutoFit/>
          </a:bodyPr>
          <a:lstStyle/>
          <a:p>
            <a:pPr algn="r"/>
            <a:r>
              <a:rPr lang="en-US" sz="1200" dirty="0"/>
              <a:t>Notes requiring </a:t>
            </a:r>
          </a:p>
          <a:p>
            <a:pPr algn="r"/>
            <a:r>
              <a:rPr lang="en-US" sz="1200" dirty="0"/>
              <a:t>half hole</a:t>
            </a:r>
          </a:p>
        </p:txBody>
      </p:sp>
      <p:sp>
        <p:nvSpPr>
          <p:cNvPr id="16" name="TextBox 15">
            <a:extLst>
              <a:ext uri="{FF2B5EF4-FFF2-40B4-BE49-F238E27FC236}">
                <a16:creationId xmlns="" xmlns:a16="http://schemas.microsoft.com/office/drawing/2014/main" id="{2D50A86C-0891-429B-BFC4-8BF4516B728C}"/>
              </a:ext>
            </a:extLst>
          </p:cNvPr>
          <p:cNvSpPr txBox="1"/>
          <p:nvPr/>
        </p:nvSpPr>
        <p:spPr>
          <a:xfrm>
            <a:off x="-433124" y="4463702"/>
            <a:ext cx="2152892" cy="461665"/>
          </a:xfrm>
          <a:prstGeom prst="rect">
            <a:avLst/>
          </a:prstGeom>
          <a:noFill/>
        </p:spPr>
        <p:txBody>
          <a:bodyPr wrap="square" rtlCol="0">
            <a:spAutoFit/>
          </a:bodyPr>
          <a:lstStyle/>
          <a:p>
            <a:pPr algn="r"/>
            <a:r>
              <a:rPr lang="en-US" sz="1200" dirty="0"/>
              <a:t>Notes using </a:t>
            </a:r>
          </a:p>
          <a:p>
            <a:pPr algn="r"/>
            <a:r>
              <a:rPr lang="en-US" sz="1200" dirty="0"/>
              <a:t>1</a:t>
            </a:r>
            <a:r>
              <a:rPr lang="en-US" sz="1200" baseline="30000" dirty="0"/>
              <a:t>st</a:t>
            </a:r>
            <a:r>
              <a:rPr lang="en-US" sz="1200" dirty="0"/>
              <a:t> octave key</a:t>
            </a:r>
          </a:p>
        </p:txBody>
      </p:sp>
      <p:sp>
        <p:nvSpPr>
          <p:cNvPr id="17" name="TextBox 16">
            <a:extLst>
              <a:ext uri="{FF2B5EF4-FFF2-40B4-BE49-F238E27FC236}">
                <a16:creationId xmlns="" xmlns:a16="http://schemas.microsoft.com/office/drawing/2014/main" id="{BB823E7D-DFAA-40A7-93F7-5CF214EAB4EE}"/>
              </a:ext>
            </a:extLst>
          </p:cNvPr>
          <p:cNvSpPr txBox="1"/>
          <p:nvPr/>
        </p:nvSpPr>
        <p:spPr>
          <a:xfrm>
            <a:off x="-433124" y="5809182"/>
            <a:ext cx="2152892" cy="461665"/>
          </a:xfrm>
          <a:prstGeom prst="rect">
            <a:avLst/>
          </a:prstGeom>
          <a:noFill/>
        </p:spPr>
        <p:txBody>
          <a:bodyPr wrap="square" rtlCol="0">
            <a:spAutoFit/>
          </a:bodyPr>
          <a:lstStyle/>
          <a:p>
            <a:pPr algn="r"/>
            <a:r>
              <a:rPr lang="en-US" sz="1200" dirty="0"/>
              <a:t>Note using </a:t>
            </a:r>
          </a:p>
          <a:p>
            <a:pPr algn="r"/>
            <a:r>
              <a:rPr lang="en-US" sz="1200" dirty="0"/>
              <a:t>2</a:t>
            </a:r>
            <a:r>
              <a:rPr lang="en-US" sz="1200" baseline="30000" dirty="0"/>
              <a:t>nd</a:t>
            </a:r>
            <a:r>
              <a:rPr lang="en-US" sz="1200" dirty="0"/>
              <a:t> octave key</a:t>
            </a:r>
          </a:p>
        </p:txBody>
      </p:sp>
      <p:sp>
        <p:nvSpPr>
          <p:cNvPr id="19" name="Arrow: Right 18">
            <a:extLst>
              <a:ext uri="{FF2B5EF4-FFF2-40B4-BE49-F238E27FC236}">
                <a16:creationId xmlns="" xmlns:a16="http://schemas.microsoft.com/office/drawing/2014/main" id="{F603591F-CB9E-44F9-8E08-C1A033C102AD}"/>
              </a:ext>
            </a:extLst>
          </p:cNvPr>
          <p:cNvSpPr/>
          <p:nvPr/>
        </p:nvSpPr>
        <p:spPr>
          <a:xfrm>
            <a:off x="3444171" y="4372100"/>
            <a:ext cx="461552"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 xmlns:a16="http://schemas.microsoft.com/office/drawing/2014/main" id="{585127E6-2EE2-4DCD-95B7-DAF9A278F219}"/>
              </a:ext>
            </a:extLst>
          </p:cNvPr>
          <p:cNvSpPr txBox="1"/>
          <p:nvPr/>
        </p:nvSpPr>
        <p:spPr>
          <a:xfrm>
            <a:off x="3808915" y="2677328"/>
            <a:ext cx="3458944" cy="1015663"/>
          </a:xfrm>
          <a:prstGeom prst="rect">
            <a:avLst/>
          </a:prstGeom>
          <a:noFill/>
        </p:spPr>
        <p:txBody>
          <a:bodyPr wrap="square" rtlCol="0">
            <a:spAutoFit/>
          </a:bodyPr>
          <a:lstStyle/>
          <a:p>
            <a:r>
              <a:rPr lang="en-US" sz="1200" dirty="0"/>
              <a:t>The half hole method requires that only half the hole of the B key to be covered. The player should slide the finger instead of rolling the finger.  There are several You Tube videos available to learn this method.</a:t>
            </a:r>
          </a:p>
        </p:txBody>
      </p:sp>
      <p:sp>
        <p:nvSpPr>
          <p:cNvPr id="23" name="TextBox 22">
            <a:extLst>
              <a:ext uri="{FF2B5EF4-FFF2-40B4-BE49-F238E27FC236}">
                <a16:creationId xmlns="" xmlns:a16="http://schemas.microsoft.com/office/drawing/2014/main" id="{1C3D27CB-79FB-4FA8-B068-496F13BDC67A}"/>
              </a:ext>
            </a:extLst>
          </p:cNvPr>
          <p:cNvSpPr txBox="1"/>
          <p:nvPr/>
        </p:nvSpPr>
        <p:spPr>
          <a:xfrm>
            <a:off x="3905723" y="5667425"/>
            <a:ext cx="2386784" cy="646331"/>
          </a:xfrm>
          <a:prstGeom prst="rect">
            <a:avLst/>
          </a:prstGeom>
          <a:noFill/>
        </p:spPr>
        <p:txBody>
          <a:bodyPr wrap="square" rtlCol="0">
            <a:spAutoFit/>
          </a:bodyPr>
          <a:lstStyle/>
          <a:p>
            <a:r>
              <a:rPr lang="en-US" sz="1200" dirty="0"/>
              <a:t>When the second octave key is used, the first octave key should also be used</a:t>
            </a:r>
          </a:p>
        </p:txBody>
      </p:sp>
      <p:sp>
        <p:nvSpPr>
          <p:cNvPr id="24" name="Arrow: Right 23">
            <a:extLst>
              <a:ext uri="{FF2B5EF4-FFF2-40B4-BE49-F238E27FC236}">
                <a16:creationId xmlns="" xmlns:a16="http://schemas.microsoft.com/office/drawing/2014/main" id="{8686493A-B360-4D7B-9BF9-99A8DC7F3240}"/>
              </a:ext>
            </a:extLst>
          </p:cNvPr>
          <p:cNvSpPr/>
          <p:nvPr/>
        </p:nvSpPr>
        <p:spPr>
          <a:xfrm>
            <a:off x="3444171" y="2916828"/>
            <a:ext cx="364743"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Right 24">
            <a:extLst>
              <a:ext uri="{FF2B5EF4-FFF2-40B4-BE49-F238E27FC236}">
                <a16:creationId xmlns="" xmlns:a16="http://schemas.microsoft.com/office/drawing/2014/main" id="{6B75F4A8-2D4C-45AA-8243-5BA82E129F45}"/>
              </a:ext>
            </a:extLst>
          </p:cNvPr>
          <p:cNvSpPr/>
          <p:nvPr/>
        </p:nvSpPr>
        <p:spPr>
          <a:xfrm>
            <a:off x="3444172" y="5741544"/>
            <a:ext cx="351652"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Right 26">
            <a:extLst>
              <a:ext uri="{FF2B5EF4-FFF2-40B4-BE49-F238E27FC236}">
                <a16:creationId xmlns="" xmlns:a16="http://schemas.microsoft.com/office/drawing/2014/main" id="{B11AC0CE-623C-4C5A-B7D7-ECC56479C463}"/>
              </a:ext>
            </a:extLst>
          </p:cNvPr>
          <p:cNvSpPr/>
          <p:nvPr/>
        </p:nvSpPr>
        <p:spPr>
          <a:xfrm>
            <a:off x="7184011" y="2870681"/>
            <a:ext cx="610199"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 xmlns:a16="http://schemas.microsoft.com/office/drawing/2014/main" id="{9A50E105-7584-4399-8F4D-1583EB4C96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72481" y="5169428"/>
            <a:ext cx="693696" cy="1479884"/>
          </a:xfrm>
          <a:prstGeom prst="rect">
            <a:avLst/>
          </a:prstGeom>
        </p:spPr>
      </p:pic>
      <p:sp>
        <p:nvSpPr>
          <p:cNvPr id="18" name="TextBox 17">
            <a:extLst>
              <a:ext uri="{FF2B5EF4-FFF2-40B4-BE49-F238E27FC236}">
                <a16:creationId xmlns="" xmlns:a16="http://schemas.microsoft.com/office/drawing/2014/main" id="{941A0DA6-924B-425E-9561-64A407C536B2}"/>
              </a:ext>
            </a:extLst>
          </p:cNvPr>
          <p:cNvSpPr txBox="1"/>
          <p:nvPr/>
        </p:nvSpPr>
        <p:spPr>
          <a:xfrm>
            <a:off x="7747653" y="5537580"/>
            <a:ext cx="1771650"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2nd octave key </a:t>
            </a:r>
          </a:p>
          <a:p>
            <a:pPr marL="171450" indent="-171450">
              <a:buFont typeface="Arial" panose="020B0604020202020204" pitchFamily="34" charset="0"/>
              <a:buChar char="•"/>
            </a:pPr>
            <a:r>
              <a:rPr lang="en-US" sz="1200" dirty="0"/>
              <a:t>Use left forefinger</a:t>
            </a:r>
          </a:p>
          <a:p>
            <a:pPr marL="171450" indent="-171450">
              <a:buFont typeface="Arial" panose="020B0604020202020204" pitchFamily="34" charset="0"/>
              <a:buChar char="•"/>
            </a:pPr>
            <a:r>
              <a:rPr lang="en-US" sz="1200" dirty="0"/>
              <a:t>Also  use 1</a:t>
            </a:r>
            <a:r>
              <a:rPr lang="en-US" sz="1200" baseline="30000" dirty="0"/>
              <a:t>st</a:t>
            </a:r>
            <a:r>
              <a:rPr lang="en-US" sz="1200" dirty="0"/>
              <a:t> octave key</a:t>
            </a:r>
          </a:p>
        </p:txBody>
      </p:sp>
      <p:sp>
        <p:nvSpPr>
          <p:cNvPr id="22" name="TextBox 21">
            <a:extLst>
              <a:ext uri="{FF2B5EF4-FFF2-40B4-BE49-F238E27FC236}">
                <a16:creationId xmlns="" xmlns:a16="http://schemas.microsoft.com/office/drawing/2014/main" id="{81A71D5A-FEB7-4459-858F-E3E8D36EF0BE}"/>
              </a:ext>
            </a:extLst>
          </p:cNvPr>
          <p:cNvSpPr txBox="1"/>
          <p:nvPr/>
        </p:nvSpPr>
        <p:spPr>
          <a:xfrm>
            <a:off x="7916101" y="5277716"/>
            <a:ext cx="1432999" cy="307777"/>
          </a:xfrm>
          <a:prstGeom prst="rect">
            <a:avLst/>
          </a:prstGeom>
          <a:noFill/>
        </p:spPr>
        <p:txBody>
          <a:bodyPr wrap="square" rtlCol="0">
            <a:spAutoFit/>
          </a:bodyPr>
          <a:lstStyle/>
          <a:p>
            <a:r>
              <a:rPr lang="en-US" sz="1400" dirty="0"/>
              <a:t>Front View</a:t>
            </a:r>
          </a:p>
        </p:txBody>
      </p:sp>
      <p:pic>
        <p:nvPicPr>
          <p:cNvPr id="29" name="Picture 28">
            <a:extLst>
              <a:ext uri="{FF2B5EF4-FFF2-40B4-BE49-F238E27FC236}">
                <a16:creationId xmlns="" xmlns:a16="http://schemas.microsoft.com/office/drawing/2014/main" id="{23CE0DE7-9665-482A-AF6C-2D29210744C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16358"/>
          <a:stretch/>
        </p:blipFill>
        <p:spPr>
          <a:xfrm>
            <a:off x="4092830" y="3954864"/>
            <a:ext cx="592076" cy="1481328"/>
          </a:xfrm>
          <a:prstGeom prst="rect">
            <a:avLst/>
          </a:prstGeom>
        </p:spPr>
      </p:pic>
      <p:sp>
        <p:nvSpPr>
          <p:cNvPr id="30" name="TextBox 29">
            <a:extLst>
              <a:ext uri="{FF2B5EF4-FFF2-40B4-BE49-F238E27FC236}">
                <a16:creationId xmlns="" xmlns:a16="http://schemas.microsoft.com/office/drawing/2014/main" id="{81A6DF1B-19B9-4A7F-8947-3172EDAB4B25}"/>
              </a:ext>
            </a:extLst>
          </p:cNvPr>
          <p:cNvSpPr txBox="1"/>
          <p:nvPr/>
        </p:nvSpPr>
        <p:spPr>
          <a:xfrm>
            <a:off x="4742255" y="3954864"/>
            <a:ext cx="1432999" cy="307777"/>
          </a:xfrm>
          <a:prstGeom prst="rect">
            <a:avLst/>
          </a:prstGeom>
          <a:noFill/>
        </p:spPr>
        <p:txBody>
          <a:bodyPr wrap="square" rtlCol="0">
            <a:spAutoFit/>
          </a:bodyPr>
          <a:lstStyle/>
          <a:p>
            <a:r>
              <a:rPr lang="en-US" sz="1400" dirty="0"/>
              <a:t>Back View</a:t>
            </a:r>
          </a:p>
        </p:txBody>
      </p:sp>
      <p:sp>
        <p:nvSpPr>
          <p:cNvPr id="31" name="TextBox 30">
            <a:extLst>
              <a:ext uri="{FF2B5EF4-FFF2-40B4-BE49-F238E27FC236}">
                <a16:creationId xmlns="" xmlns:a16="http://schemas.microsoft.com/office/drawing/2014/main" id="{C74C1979-D1A7-474A-9409-FF0877C3A151}"/>
              </a:ext>
            </a:extLst>
          </p:cNvPr>
          <p:cNvSpPr txBox="1"/>
          <p:nvPr/>
        </p:nvSpPr>
        <p:spPr>
          <a:xfrm>
            <a:off x="4742255" y="4218061"/>
            <a:ext cx="1771650"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1</a:t>
            </a:r>
            <a:r>
              <a:rPr lang="en-US" sz="1200" baseline="30000" dirty="0"/>
              <a:t>st</a:t>
            </a:r>
            <a:r>
              <a:rPr lang="en-US" sz="1200" dirty="0"/>
              <a:t> octave key</a:t>
            </a:r>
          </a:p>
          <a:p>
            <a:pPr marL="171450" indent="-171450">
              <a:buFont typeface="Arial" panose="020B0604020202020204" pitchFamily="34" charset="0"/>
              <a:buChar char="•"/>
            </a:pPr>
            <a:r>
              <a:rPr lang="en-US" sz="1200" dirty="0"/>
              <a:t>Use left thumb</a:t>
            </a:r>
          </a:p>
        </p:txBody>
      </p:sp>
      <p:sp>
        <p:nvSpPr>
          <p:cNvPr id="32" name="Rectangle 31">
            <a:extLst>
              <a:ext uri="{FF2B5EF4-FFF2-40B4-BE49-F238E27FC236}">
                <a16:creationId xmlns="" xmlns:a16="http://schemas.microsoft.com/office/drawing/2014/main" id="{F06076AA-F8A5-42D8-9514-64A171B1691F}"/>
              </a:ext>
            </a:extLst>
          </p:cNvPr>
          <p:cNvSpPr/>
          <p:nvPr/>
        </p:nvSpPr>
        <p:spPr>
          <a:xfrm>
            <a:off x="3797426" y="3897676"/>
            <a:ext cx="2796951" cy="1595705"/>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 xmlns:a16="http://schemas.microsoft.com/office/drawing/2014/main" id="{8FF8416D-3A2C-445D-9C0A-EF7B25627C07}"/>
              </a:ext>
            </a:extLst>
          </p:cNvPr>
          <p:cNvSpPr/>
          <p:nvPr/>
        </p:nvSpPr>
        <p:spPr>
          <a:xfrm>
            <a:off x="6850404" y="5086479"/>
            <a:ext cx="2541610" cy="1595705"/>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 xmlns:a16="http://schemas.microsoft.com/office/drawing/2014/main" id="{1FC1B70C-A0FB-4E86-A9DA-9A7A8D8965D8}"/>
              </a:ext>
            </a:extLst>
          </p:cNvPr>
          <p:cNvCxnSpPr>
            <a:stCxn id="31" idx="2"/>
          </p:cNvCxnSpPr>
          <p:nvPr/>
        </p:nvCxnSpPr>
        <p:spPr>
          <a:xfrm flipH="1">
            <a:off x="4584032" y="4679726"/>
            <a:ext cx="1044048" cy="156969"/>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 xmlns:a16="http://schemas.microsoft.com/office/drawing/2014/main" id="{F0AE13D7-8A23-4BF2-864F-D84C7F90C5B8}"/>
              </a:ext>
            </a:extLst>
          </p:cNvPr>
          <p:cNvCxnSpPr>
            <a:cxnSpLocks/>
            <a:stCxn id="22" idx="1"/>
          </p:cNvCxnSpPr>
          <p:nvPr/>
        </p:nvCxnSpPr>
        <p:spPr>
          <a:xfrm flipH="1">
            <a:off x="7599185" y="5431605"/>
            <a:ext cx="316916" cy="612866"/>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 xmlns:a16="http://schemas.microsoft.com/office/drawing/2014/main" id="{41C07405-D393-437A-A9AC-2A738A1CBD43}"/>
              </a:ext>
            </a:extLst>
          </p:cNvPr>
          <p:cNvSpPr txBox="1"/>
          <p:nvPr/>
        </p:nvSpPr>
        <p:spPr>
          <a:xfrm>
            <a:off x="7419747" y="4340404"/>
            <a:ext cx="4362097" cy="276999"/>
          </a:xfrm>
          <a:prstGeom prst="rect">
            <a:avLst/>
          </a:prstGeom>
          <a:noFill/>
        </p:spPr>
        <p:txBody>
          <a:bodyPr wrap="square" rtlCol="0">
            <a:spAutoFit/>
          </a:bodyPr>
          <a:lstStyle/>
          <a:p>
            <a:r>
              <a:rPr lang="en-US" sz="1200" dirty="0"/>
              <a:t>Press </a:t>
            </a:r>
            <a:r>
              <a:rPr lang="en-US" sz="1200" b="1" dirty="0"/>
              <a:t>Play</a:t>
            </a:r>
            <a:r>
              <a:rPr lang="en-US" sz="1200" dirty="0"/>
              <a:t> to see the half hole technique demonstrated.</a:t>
            </a:r>
          </a:p>
        </p:txBody>
      </p:sp>
      <p:sp>
        <p:nvSpPr>
          <p:cNvPr id="26" name="Arrow: Right 25">
            <a:extLst>
              <a:ext uri="{FF2B5EF4-FFF2-40B4-BE49-F238E27FC236}">
                <a16:creationId xmlns="" xmlns:a16="http://schemas.microsoft.com/office/drawing/2014/main" id="{49072823-0A70-458D-B24E-3612E7FC26FA}"/>
              </a:ext>
            </a:extLst>
          </p:cNvPr>
          <p:cNvSpPr/>
          <p:nvPr/>
        </p:nvSpPr>
        <p:spPr>
          <a:xfrm>
            <a:off x="6548534" y="5718619"/>
            <a:ext cx="42394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47F96555-6100-4CC2-9A0C-AF4BDC89B6B9}"/>
              </a:ext>
            </a:extLst>
          </p:cNvPr>
          <p:cNvSpPr/>
          <p:nvPr/>
        </p:nvSpPr>
        <p:spPr>
          <a:xfrm>
            <a:off x="3739551" y="2643444"/>
            <a:ext cx="3458944" cy="1092201"/>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 xmlns:a16="http://schemas.microsoft.com/office/drawing/2014/main" id="{B1EA9D4C-6948-4282-99F2-3E96D72E47A4}"/>
              </a:ext>
            </a:extLst>
          </p:cNvPr>
          <p:cNvSpPr/>
          <p:nvPr/>
        </p:nvSpPr>
        <p:spPr>
          <a:xfrm>
            <a:off x="3797426" y="5671638"/>
            <a:ext cx="2796951" cy="646332"/>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94210" y="1562100"/>
            <a:ext cx="3854865" cy="2700541"/>
          </a:xfrm>
          <a:prstGeom prst="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3400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36920F-7D66-4767-9D2F-FEBEDD3D2AB5}"/>
              </a:ext>
            </a:extLst>
          </p:cNvPr>
          <p:cNvSpPr>
            <a:spLocks noGrp="1"/>
          </p:cNvSpPr>
          <p:nvPr>
            <p:ph type="title"/>
          </p:nvPr>
        </p:nvSpPr>
        <p:spPr/>
        <p:txBody>
          <a:bodyPr/>
          <a:lstStyle/>
          <a:p>
            <a:r>
              <a:rPr lang="en-US" dirty="0"/>
              <a:t>Alternate Fingerings</a:t>
            </a:r>
          </a:p>
        </p:txBody>
      </p:sp>
      <p:sp>
        <p:nvSpPr>
          <p:cNvPr id="5" name="Content Placeholder 4">
            <a:extLst>
              <a:ext uri="{FF2B5EF4-FFF2-40B4-BE49-F238E27FC236}">
                <a16:creationId xmlns="" xmlns:a16="http://schemas.microsoft.com/office/drawing/2014/main" id="{DDDAB688-D469-43CB-A44D-42512C52840A}"/>
              </a:ext>
            </a:extLst>
          </p:cNvPr>
          <p:cNvSpPr>
            <a:spLocks noGrp="1"/>
          </p:cNvSpPr>
          <p:nvPr>
            <p:ph idx="1"/>
          </p:nvPr>
        </p:nvSpPr>
        <p:spPr>
          <a:xfrm>
            <a:off x="416691" y="2288336"/>
            <a:ext cx="11211801" cy="471555"/>
          </a:xfrm>
        </p:spPr>
        <p:txBody>
          <a:bodyPr>
            <a:noAutofit/>
          </a:bodyPr>
          <a:lstStyle/>
          <a:p>
            <a:pPr marL="0" indent="0">
              <a:buNone/>
            </a:pPr>
            <a:r>
              <a:rPr lang="en-US" sz="1400" dirty="0"/>
              <a:t>The only alternate fingering that first-year oboe students will need to know is the alternate F.</a:t>
            </a:r>
          </a:p>
        </p:txBody>
      </p:sp>
      <p:sp>
        <p:nvSpPr>
          <p:cNvPr id="4" name="Rectangle 3">
            <a:hlinkClick r:id="rId3" action="ppaction://hlinksldjump"/>
            <a:extLst>
              <a:ext uri="{FF2B5EF4-FFF2-40B4-BE49-F238E27FC236}">
                <a16:creationId xmlns="" xmlns:a16="http://schemas.microsoft.com/office/drawing/2014/main" id="{D0937748-FFCF-414F-B134-388F1DAA2FE6}"/>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6" name="Rectangle 5">
            <a:hlinkClick r:id="rId4" action="ppaction://hlinksldjump"/>
            <a:extLst>
              <a:ext uri="{FF2B5EF4-FFF2-40B4-BE49-F238E27FC236}">
                <a16:creationId xmlns="" xmlns:a16="http://schemas.microsoft.com/office/drawing/2014/main" id="{5771E8E8-F094-43E3-A5DA-EB89C4473E73}"/>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FINGERINGS</a:t>
            </a:r>
          </a:p>
        </p:txBody>
      </p:sp>
      <p:cxnSp>
        <p:nvCxnSpPr>
          <p:cNvPr id="7" name="Straight Connector 6">
            <a:extLst>
              <a:ext uri="{FF2B5EF4-FFF2-40B4-BE49-F238E27FC236}">
                <a16:creationId xmlns="" xmlns:a16="http://schemas.microsoft.com/office/drawing/2014/main" id="{0691B8B2-3677-4F6E-BA5F-8890A0F2D932}"/>
              </a:ext>
            </a:extLst>
          </p:cNvPr>
          <p:cNvCxnSpPr>
            <a:cxnSpLocks/>
          </p:cNvCxnSpPr>
          <p:nvPr/>
        </p:nvCxnSpPr>
        <p:spPr>
          <a:xfrm>
            <a:off x="6096000" y="2971800"/>
            <a:ext cx="0" cy="388620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 xmlns:a16="http://schemas.microsoft.com/office/drawing/2014/main" id="{6B22B872-86F4-4947-85D3-B851D40B783C}"/>
              </a:ext>
            </a:extLst>
          </p:cNvPr>
          <p:cNvSpPr txBox="1">
            <a:spLocks/>
          </p:cNvSpPr>
          <p:nvPr/>
        </p:nvSpPr>
        <p:spPr>
          <a:xfrm>
            <a:off x="416692" y="3185067"/>
            <a:ext cx="3120798" cy="128559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600" b="1" dirty="0"/>
              <a:t>Regular F</a:t>
            </a:r>
          </a:p>
          <a:p>
            <a:pPr marL="0" indent="0">
              <a:buFont typeface="Wingdings 3" charset="2"/>
              <a:buNone/>
            </a:pPr>
            <a:r>
              <a:rPr lang="en-US" sz="1200" dirty="0"/>
              <a:t>This fingering works fine if your are playing in a scale pattern such as the example below.</a:t>
            </a:r>
          </a:p>
        </p:txBody>
      </p:sp>
      <p:sp>
        <p:nvSpPr>
          <p:cNvPr id="9" name="Content Placeholder 4">
            <a:extLst>
              <a:ext uri="{FF2B5EF4-FFF2-40B4-BE49-F238E27FC236}">
                <a16:creationId xmlns="" xmlns:a16="http://schemas.microsoft.com/office/drawing/2014/main" id="{F82F28C0-604B-47F9-A330-A86BDD1C6B8D}"/>
              </a:ext>
            </a:extLst>
          </p:cNvPr>
          <p:cNvSpPr txBox="1">
            <a:spLocks/>
          </p:cNvSpPr>
          <p:nvPr/>
        </p:nvSpPr>
        <p:spPr>
          <a:xfrm>
            <a:off x="8746624" y="3168974"/>
            <a:ext cx="3120123" cy="1847890"/>
          </a:xfrm>
          <a:prstGeom prst="rect">
            <a:avLst/>
          </a:prstGeom>
        </p:spPr>
        <p:txBody>
          <a:bodyPr vert="horz" lIns="91440" tIns="45720" rIns="91440" bIns="45720" rtlCol="0">
            <a:normAutofit fontScale="3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4900" b="1" dirty="0"/>
              <a:t>Alternate F</a:t>
            </a:r>
          </a:p>
          <a:p>
            <a:pPr marL="0" indent="0">
              <a:buFont typeface="Wingdings 3" charset="2"/>
              <a:buNone/>
            </a:pPr>
            <a:r>
              <a:rPr lang="en-US" sz="3700" dirty="0"/>
              <a:t>In the example below, regular F won’t work because the player is required to slide the third finger of the right hand up which is almost impossible at a quick tempo. With alternate f, the player only needs to lift the middle finger of the right hand.</a:t>
            </a:r>
            <a:endParaRPr lang="en-US" sz="1500" dirty="0"/>
          </a:p>
        </p:txBody>
      </p:sp>
      <p:pic>
        <p:nvPicPr>
          <p:cNvPr id="11" name="Picture 10">
            <a:extLst>
              <a:ext uri="{FF2B5EF4-FFF2-40B4-BE49-F238E27FC236}">
                <a16:creationId xmlns="" xmlns:a16="http://schemas.microsoft.com/office/drawing/2014/main" id="{311C2B27-AEC5-493A-AEE7-350CCC8AB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52" y="4409389"/>
            <a:ext cx="2871388" cy="993300"/>
          </a:xfrm>
          <a:prstGeom prst="rect">
            <a:avLst/>
          </a:prstGeom>
        </p:spPr>
      </p:pic>
      <p:cxnSp>
        <p:nvCxnSpPr>
          <p:cNvPr id="12" name="Straight Connector 11">
            <a:extLst>
              <a:ext uri="{FF2B5EF4-FFF2-40B4-BE49-F238E27FC236}">
                <a16:creationId xmlns="" xmlns:a16="http://schemas.microsoft.com/office/drawing/2014/main" id="{3EE25394-0C42-4275-A333-D0FBFB57978A}"/>
              </a:ext>
            </a:extLst>
          </p:cNvPr>
          <p:cNvCxnSpPr>
            <a:cxnSpLocks/>
          </p:cNvCxnSpPr>
          <p:nvPr/>
        </p:nvCxnSpPr>
        <p:spPr>
          <a:xfrm>
            <a:off x="510363" y="2878985"/>
            <a:ext cx="1177387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 xmlns:a16="http://schemas.microsoft.com/office/drawing/2014/main" id="{D8FBC38F-2946-4D16-8624-8F787AEE90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0756" y="3185067"/>
            <a:ext cx="1024497" cy="2859057"/>
          </a:xfrm>
          <a:prstGeom prst="rect">
            <a:avLst/>
          </a:prstGeom>
        </p:spPr>
      </p:pic>
      <p:pic>
        <p:nvPicPr>
          <p:cNvPr id="25" name="Picture 24">
            <a:extLst>
              <a:ext uri="{FF2B5EF4-FFF2-40B4-BE49-F238E27FC236}">
                <a16:creationId xmlns="" xmlns:a16="http://schemas.microsoft.com/office/drawing/2014/main" id="{09ABC8C2-9299-45B0-A0D3-FDEFE94966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2610" y="3189271"/>
            <a:ext cx="1024497" cy="2859057"/>
          </a:xfrm>
          <a:prstGeom prst="rect">
            <a:avLst/>
          </a:prstGeom>
        </p:spPr>
      </p:pic>
      <p:pic>
        <p:nvPicPr>
          <p:cNvPr id="26" name="Picture 25">
            <a:extLst>
              <a:ext uri="{FF2B5EF4-FFF2-40B4-BE49-F238E27FC236}">
                <a16:creationId xmlns="" xmlns:a16="http://schemas.microsoft.com/office/drawing/2014/main" id="{5D3A8ABB-6921-4309-B600-4FD7D52D80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5428" y="3185066"/>
            <a:ext cx="1024497" cy="2859057"/>
          </a:xfrm>
          <a:prstGeom prst="rect">
            <a:avLst/>
          </a:prstGeom>
        </p:spPr>
      </p:pic>
      <p:pic>
        <p:nvPicPr>
          <p:cNvPr id="27" name="Picture 26">
            <a:extLst>
              <a:ext uri="{FF2B5EF4-FFF2-40B4-BE49-F238E27FC236}">
                <a16:creationId xmlns="" xmlns:a16="http://schemas.microsoft.com/office/drawing/2014/main" id="{AD20251A-E9B7-4B02-86B3-B15EA7D2CC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4334" y="3185066"/>
            <a:ext cx="1024497" cy="2859057"/>
          </a:xfrm>
          <a:prstGeom prst="rect">
            <a:avLst/>
          </a:prstGeom>
        </p:spPr>
      </p:pic>
      <p:sp>
        <p:nvSpPr>
          <p:cNvPr id="28" name="TextBox 27">
            <a:extLst>
              <a:ext uri="{FF2B5EF4-FFF2-40B4-BE49-F238E27FC236}">
                <a16:creationId xmlns="" xmlns:a16="http://schemas.microsoft.com/office/drawing/2014/main" id="{B199EA54-618E-497E-8F78-49C3CF2C5CD4}"/>
              </a:ext>
            </a:extLst>
          </p:cNvPr>
          <p:cNvSpPr txBox="1"/>
          <p:nvPr/>
        </p:nvSpPr>
        <p:spPr>
          <a:xfrm>
            <a:off x="5154394" y="6194016"/>
            <a:ext cx="400928" cy="369332"/>
          </a:xfrm>
          <a:prstGeom prst="rect">
            <a:avLst/>
          </a:prstGeom>
          <a:noFill/>
        </p:spPr>
        <p:txBody>
          <a:bodyPr wrap="square" rtlCol="0">
            <a:spAutoFit/>
          </a:bodyPr>
          <a:lstStyle/>
          <a:p>
            <a:pPr algn="ctr"/>
            <a:r>
              <a:rPr lang="en-US" dirty="0"/>
              <a:t>F</a:t>
            </a:r>
          </a:p>
        </p:txBody>
      </p:sp>
      <p:sp>
        <p:nvSpPr>
          <p:cNvPr id="29" name="TextBox 28">
            <a:extLst>
              <a:ext uri="{FF2B5EF4-FFF2-40B4-BE49-F238E27FC236}">
                <a16:creationId xmlns="" xmlns:a16="http://schemas.microsoft.com/office/drawing/2014/main" id="{E5167874-F52F-41D1-9F7F-D87B7E0541A0}"/>
              </a:ext>
            </a:extLst>
          </p:cNvPr>
          <p:cNvSpPr txBox="1"/>
          <p:nvPr/>
        </p:nvSpPr>
        <p:spPr>
          <a:xfrm>
            <a:off x="3882540" y="6194016"/>
            <a:ext cx="400928" cy="369332"/>
          </a:xfrm>
          <a:prstGeom prst="rect">
            <a:avLst/>
          </a:prstGeom>
          <a:noFill/>
        </p:spPr>
        <p:txBody>
          <a:bodyPr wrap="square" rtlCol="0">
            <a:spAutoFit/>
          </a:bodyPr>
          <a:lstStyle/>
          <a:p>
            <a:pPr algn="ctr"/>
            <a:r>
              <a:rPr lang="en-US" dirty="0"/>
              <a:t>E</a:t>
            </a:r>
          </a:p>
        </p:txBody>
      </p:sp>
      <p:sp>
        <p:nvSpPr>
          <p:cNvPr id="30" name="TextBox 29">
            <a:extLst>
              <a:ext uri="{FF2B5EF4-FFF2-40B4-BE49-F238E27FC236}">
                <a16:creationId xmlns="" xmlns:a16="http://schemas.microsoft.com/office/drawing/2014/main" id="{FB54BB87-7266-4957-AEB6-34CBC720C350}"/>
              </a:ext>
            </a:extLst>
          </p:cNvPr>
          <p:cNvSpPr txBox="1"/>
          <p:nvPr/>
        </p:nvSpPr>
        <p:spPr>
          <a:xfrm>
            <a:off x="7947212" y="6194016"/>
            <a:ext cx="400928" cy="369332"/>
          </a:xfrm>
          <a:prstGeom prst="rect">
            <a:avLst/>
          </a:prstGeom>
          <a:noFill/>
        </p:spPr>
        <p:txBody>
          <a:bodyPr wrap="square" rtlCol="0">
            <a:spAutoFit/>
          </a:bodyPr>
          <a:lstStyle/>
          <a:p>
            <a:pPr algn="ctr"/>
            <a:r>
              <a:rPr lang="en-US" dirty="0"/>
              <a:t>F</a:t>
            </a:r>
          </a:p>
        </p:txBody>
      </p:sp>
      <p:sp>
        <p:nvSpPr>
          <p:cNvPr id="31" name="TextBox 30">
            <a:extLst>
              <a:ext uri="{FF2B5EF4-FFF2-40B4-BE49-F238E27FC236}">
                <a16:creationId xmlns="" xmlns:a16="http://schemas.microsoft.com/office/drawing/2014/main" id="{D6A4268A-D17C-4AEB-B230-772474681128}"/>
              </a:ext>
            </a:extLst>
          </p:cNvPr>
          <p:cNvSpPr txBox="1"/>
          <p:nvPr/>
        </p:nvSpPr>
        <p:spPr>
          <a:xfrm>
            <a:off x="6575714" y="6194016"/>
            <a:ext cx="661737" cy="369332"/>
          </a:xfrm>
          <a:prstGeom prst="rect">
            <a:avLst/>
          </a:prstGeom>
          <a:noFill/>
        </p:spPr>
        <p:txBody>
          <a:bodyPr wrap="square" rtlCol="0">
            <a:spAutoFit/>
          </a:bodyPr>
          <a:lstStyle/>
          <a:p>
            <a:pPr algn="ctr"/>
            <a:r>
              <a:rPr lang="en-US" dirty="0"/>
              <a:t>Eb</a:t>
            </a:r>
          </a:p>
        </p:txBody>
      </p:sp>
      <p:sp>
        <p:nvSpPr>
          <p:cNvPr id="32" name="Oval 31">
            <a:extLst>
              <a:ext uri="{FF2B5EF4-FFF2-40B4-BE49-F238E27FC236}">
                <a16:creationId xmlns="" xmlns:a16="http://schemas.microsoft.com/office/drawing/2014/main" id="{D91178E8-9193-4F29-ACE6-0F3CFD5B15B5}"/>
              </a:ext>
            </a:extLst>
          </p:cNvPr>
          <p:cNvSpPr/>
          <p:nvPr/>
        </p:nvSpPr>
        <p:spPr>
          <a:xfrm>
            <a:off x="4026393" y="3336121"/>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 xmlns:a16="http://schemas.microsoft.com/office/drawing/2014/main" id="{62C5D6AE-3B4C-45B6-B3DA-9B1ACA030AC3}"/>
              </a:ext>
            </a:extLst>
          </p:cNvPr>
          <p:cNvSpPr/>
          <p:nvPr/>
        </p:nvSpPr>
        <p:spPr>
          <a:xfrm>
            <a:off x="4063237" y="3851933"/>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 xmlns:a16="http://schemas.microsoft.com/office/drawing/2014/main" id="{88F4BEB3-D9A4-4A9C-8C96-D75EAA0EC7E7}"/>
              </a:ext>
            </a:extLst>
          </p:cNvPr>
          <p:cNvSpPr/>
          <p:nvPr/>
        </p:nvSpPr>
        <p:spPr>
          <a:xfrm>
            <a:off x="4056376" y="4123906"/>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 xmlns:a16="http://schemas.microsoft.com/office/drawing/2014/main" id="{F1D44267-810D-4D99-AA79-A798F7815810}"/>
              </a:ext>
            </a:extLst>
          </p:cNvPr>
          <p:cNvSpPr/>
          <p:nvPr/>
        </p:nvSpPr>
        <p:spPr>
          <a:xfrm>
            <a:off x="5312925" y="3367959"/>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 xmlns:a16="http://schemas.microsoft.com/office/drawing/2014/main" id="{62B7328B-B960-4DDE-AD83-7A049F7B1443}"/>
              </a:ext>
            </a:extLst>
          </p:cNvPr>
          <p:cNvSpPr/>
          <p:nvPr/>
        </p:nvSpPr>
        <p:spPr>
          <a:xfrm>
            <a:off x="5342908" y="4155744"/>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 xmlns:a16="http://schemas.microsoft.com/office/drawing/2014/main" id="{2BDA7A2C-7B21-4FBF-8248-D8A80F94F8B0}"/>
              </a:ext>
            </a:extLst>
          </p:cNvPr>
          <p:cNvSpPr/>
          <p:nvPr/>
        </p:nvSpPr>
        <p:spPr>
          <a:xfrm>
            <a:off x="5331558" y="3851932"/>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 xmlns:a16="http://schemas.microsoft.com/office/drawing/2014/main" id="{A0DFEAD0-D99D-41EB-8DD5-905A6DDAD31F}"/>
              </a:ext>
            </a:extLst>
          </p:cNvPr>
          <p:cNvSpPr/>
          <p:nvPr/>
        </p:nvSpPr>
        <p:spPr>
          <a:xfrm>
            <a:off x="5342908" y="4327809"/>
            <a:ext cx="154325"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 xmlns:a16="http://schemas.microsoft.com/office/drawing/2014/main" id="{DE7B4A9F-06A7-4614-BD67-AE439D07B6EE}"/>
              </a:ext>
            </a:extLst>
          </p:cNvPr>
          <p:cNvSpPr/>
          <p:nvPr/>
        </p:nvSpPr>
        <p:spPr>
          <a:xfrm>
            <a:off x="6867281" y="3306918"/>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 xmlns:a16="http://schemas.microsoft.com/office/drawing/2014/main" id="{DBD0C4DF-9907-45B7-98BF-E8BAF7B41ABF}"/>
              </a:ext>
            </a:extLst>
          </p:cNvPr>
          <p:cNvSpPr/>
          <p:nvPr/>
        </p:nvSpPr>
        <p:spPr>
          <a:xfrm>
            <a:off x="6894399" y="3849817"/>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 xmlns:a16="http://schemas.microsoft.com/office/drawing/2014/main" id="{C8195285-8DD5-4FAD-8FE2-75811D39BFCA}"/>
              </a:ext>
            </a:extLst>
          </p:cNvPr>
          <p:cNvSpPr/>
          <p:nvPr/>
        </p:nvSpPr>
        <p:spPr>
          <a:xfrm>
            <a:off x="6895730" y="4400630"/>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 xmlns:a16="http://schemas.microsoft.com/office/drawing/2014/main" id="{4A06C659-D5C2-4419-AF45-823344DBFA6A}"/>
              </a:ext>
            </a:extLst>
          </p:cNvPr>
          <p:cNvSpPr/>
          <p:nvPr/>
        </p:nvSpPr>
        <p:spPr>
          <a:xfrm>
            <a:off x="7870049" y="4636649"/>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 xmlns:a16="http://schemas.microsoft.com/office/drawing/2014/main" id="{5C3BC1B2-73DD-49B4-85E7-A1FFAC7C1373}"/>
              </a:ext>
            </a:extLst>
          </p:cNvPr>
          <p:cNvSpPr/>
          <p:nvPr/>
        </p:nvSpPr>
        <p:spPr>
          <a:xfrm>
            <a:off x="8113864" y="3306918"/>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 xmlns:a16="http://schemas.microsoft.com/office/drawing/2014/main" id="{55CB10F5-6C1B-4B6D-B421-26BA5ECAAF68}"/>
              </a:ext>
            </a:extLst>
          </p:cNvPr>
          <p:cNvSpPr/>
          <p:nvPr/>
        </p:nvSpPr>
        <p:spPr>
          <a:xfrm>
            <a:off x="8113864" y="3849817"/>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 xmlns:a16="http://schemas.microsoft.com/office/drawing/2014/main" id="{4ADA183C-A456-4A26-92C1-2F8E4431F203}"/>
              </a:ext>
            </a:extLst>
          </p:cNvPr>
          <p:cNvSpPr/>
          <p:nvPr/>
        </p:nvSpPr>
        <p:spPr>
          <a:xfrm>
            <a:off x="6892754" y="4155744"/>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 xmlns:a16="http://schemas.microsoft.com/office/drawing/2014/main" id="{71E17734-A07C-4AD6-A306-629AB80C3710}"/>
              </a:ext>
            </a:extLst>
          </p:cNvPr>
          <p:cNvSpPr/>
          <p:nvPr/>
        </p:nvSpPr>
        <p:spPr>
          <a:xfrm>
            <a:off x="8147676" y="4417047"/>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 xmlns:a16="http://schemas.microsoft.com/office/drawing/2014/main" id="{74A74DB6-C052-4014-B44A-9376AC041168}"/>
              </a:ext>
            </a:extLst>
          </p:cNvPr>
          <p:cNvSpPr/>
          <p:nvPr/>
        </p:nvSpPr>
        <p:spPr>
          <a:xfrm>
            <a:off x="6616990" y="4614594"/>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 xmlns:a16="http://schemas.microsoft.com/office/drawing/2014/main" id="{A83D815C-0258-4E8A-A482-F686729C717E}"/>
              </a:ext>
            </a:extLst>
          </p:cNvPr>
          <p:cNvPicPr>
            <a:picLocks noChangeAspect="1"/>
          </p:cNvPicPr>
          <p:nvPr/>
        </p:nvPicPr>
        <p:blipFill rotWithShape="1">
          <a:blip r:embed="rId7">
            <a:extLst>
              <a:ext uri="{28A0092B-C50C-407E-A947-70E740481C1C}">
                <a14:useLocalDpi xmlns:a14="http://schemas.microsoft.com/office/drawing/2010/main" val="0"/>
              </a:ext>
            </a:extLst>
          </a:blip>
          <a:srcRect t="17938" r="13054" b="13823"/>
          <a:stretch/>
        </p:blipFill>
        <p:spPr>
          <a:xfrm>
            <a:off x="8783391" y="4603999"/>
            <a:ext cx="2265952" cy="701721"/>
          </a:xfrm>
          <a:prstGeom prst="rect">
            <a:avLst/>
          </a:prstGeom>
        </p:spPr>
      </p:pic>
    </p:spTree>
    <p:custDataLst>
      <p:tags r:id="rId1"/>
    </p:custDataLst>
    <p:extLst>
      <p:ext uri="{BB962C8B-B14F-4D97-AF65-F5344CB8AC3E}">
        <p14:creationId xmlns:p14="http://schemas.microsoft.com/office/powerpoint/2010/main" val="2982432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 xmlns:a16="http://schemas.microsoft.com/office/drawing/2014/main" id="{BB5201FE-FFC4-4F69-BFA1-E34425368616}"/>
              </a:ext>
            </a:extLst>
          </p:cNvPr>
          <p:cNvSpPr/>
          <p:nvPr/>
        </p:nvSpPr>
        <p:spPr>
          <a:xfrm rot="839713">
            <a:off x="3809528" y="2416223"/>
            <a:ext cx="2510119" cy="960947"/>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Are there </a:t>
            </a:r>
            <a:r>
              <a:rPr lang="en-US" sz="1400" b="1" dirty="0">
                <a:solidFill>
                  <a:schemeClr val="tx1"/>
                </a:solidFill>
              </a:rPr>
              <a:t>apps </a:t>
            </a:r>
            <a:r>
              <a:rPr lang="en-US" sz="1400" dirty="0">
                <a:solidFill>
                  <a:schemeClr val="tx1"/>
                </a:solidFill>
              </a:rPr>
              <a:t>for oboe?</a:t>
            </a:r>
          </a:p>
        </p:txBody>
      </p:sp>
      <p:sp>
        <p:nvSpPr>
          <p:cNvPr id="15" name="Thought Bubble: Cloud 14">
            <a:hlinkClick r:id="rId5" action="ppaction://hlinksldjump"/>
            <a:extLst>
              <a:ext uri="{FF2B5EF4-FFF2-40B4-BE49-F238E27FC236}">
                <a16:creationId xmlns="" xmlns:a16="http://schemas.microsoft.com/office/drawing/2014/main" id="{9DE1EB60-162E-4ED5-8364-82C2D9D0E250}"/>
              </a:ext>
            </a:extLst>
          </p:cNvPr>
          <p:cNvSpPr/>
          <p:nvPr/>
        </p:nvSpPr>
        <p:spPr>
          <a:xfrm rot="20624287">
            <a:off x="540207" y="2475528"/>
            <a:ext cx="2629875" cy="982368"/>
          </a:xfrm>
          <a:prstGeom prst="cloudCallout">
            <a:avLst>
              <a:gd name="adj1" fmla="val 34858"/>
              <a:gd name="adj2" fmla="val 889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some good </a:t>
            </a:r>
            <a:r>
              <a:rPr lang="en-US" sz="1400" b="1" dirty="0">
                <a:solidFill>
                  <a:schemeClr val="tx1"/>
                </a:solidFill>
              </a:rPr>
              <a:t>books</a:t>
            </a:r>
            <a:r>
              <a:rPr lang="en-US" sz="1400" dirty="0">
                <a:solidFill>
                  <a:schemeClr val="tx1"/>
                </a:solidFill>
              </a:rPr>
              <a:t> on the oboe?</a:t>
            </a:r>
          </a:p>
        </p:txBody>
      </p:sp>
      <p:sp>
        <p:nvSpPr>
          <p:cNvPr id="18" name="Thought Bubble: Cloud 17">
            <a:hlinkClick r:id="rId6" action="ppaction://hlinksldjump"/>
            <a:extLst>
              <a:ext uri="{FF2B5EF4-FFF2-40B4-BE49-F238E27FC236}">
                <a16:creationId xmlns="" xmlns:a16="http://schemas.microsoft.com/office/drawing/2014/main" id="{375F7071-2F06-4D65-A477-247AAB07650D}"/>
              </a:ext>
            </a:extLst>
          </p:cNvPr>
          <p:cNvSpPr/>
          <p:nvPr/>
        </p:nvSpPr>
        <p:spPr>
          <a:xfrm>
            <a:off x="2525924" y="1119721"/>
            <a:ext cx="2355684" cy="1123372"/>
          </a:xfrm>
          <a:prstGeom prst="cloudCallout">
            <a:avLst>
              <a:gd name="adj1" fmla="val -9534"/>
              <a:gd name="adj2" fmla="val 163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good </a:t>
            </a:r>
            <a:r>
              <a:rPr lang="en-US" sz="1400" b="1" dirty="0">
                <a:solidFill>
                  <a:schemeClr val="tx1"/>
                </a:solidFill>
              </a:rPr>
              <a:t>resources </a:t>
            </a:r>
            <a:r>
              <a:rPr lang="en-US" sz="1400" dirty="0">
                <a:solidFill>
                  <a:schemeClr val="tx1"/>
                </a:solidFill>
              </a:rPr>
              <a:t>for</a:t>
            </a:r>
            <a:r>
              <a:rPr lang="en-US" sz="1400" b="1" dirty="0">
                <a:solidFill>
                  <a:schemeClr val="tx1"/>
                </a:solidFill>
              </a:rPr>
              <a:t> </a:t>
            </a:r>
            <a:r>
              <a:rPr lang="en-US" sz="1400" dirty="0">
                <a:solidFill>
                  <a:schemeClr val="tx1"/>
                </a:solidFill>
              </a:rPr>
              <a:t>oboe?</a:t>
            </a:r>
          </a:p>
        </p:txBody>
      </p:sp>
      <p:sp>
        <p:nvSpPr>
          <p:cNvPr id="9" name="Title 3">
            <a:extLst>
              <a:ext uri="{FF2B5EF4-FFF2-40B4-BE49-F238E27FC236}">
                <a16:creationId xmlns="" xmlns:a16="http://schemas.microsoft.com/office/drawing/2014/main"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Resources</a:t>
            </a:r>
          </a:p>
        </p:txBody>
      </p:sp>
      <p:sp>
        <p:nvSpPr>
          <p:cNvPr id="10" name="Rectangle 9">
            <a:hlinkClick r:id="rId7" action="ppaction://hlinksldjump"/>
            <a:extLst>
              <a:ext uri="{FF2B5EF4-FFF2-40B4-BE49-F238E27FC236}">
                <a16:creationId xmlns="" xmlns:a16="http://schemas.microsoft.com/office/drawing/2014/main" id="{097C3AE8-CCEE-4DB9-A0C1-D376332F8002}"/>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2" name="TextBox 1">
            <a:extLst>
              <a:ext uri="{FF2B5EF4-FFF2-40B4-BE49-F238E27FC236}">
                <a16:creationId xmlns="" xmlns:a16="http://schemas.microsoft.com/office/drawing/2014/main" id="{3A1FF6FF-269F-47DC-95B8-E26E5AA5EC9F}"/>
              </a:ext>
            </a:extLst>
          </p:cNvPr>
          <p:cNvSpPr txBox="1"/>
          <p:nvPr/>
        </p:nvSpPr>
        <p:spPr>
          <a:xfrm>
            <a:off x="6775704" y="1591056"/>
            <a:ext cx="4727448" cy="3416320"/>
          </a:xfrm>
          <a:prstGeom prst="rect">
            <a:avLst/>
          </a:prstGeom>
          <a:noFill/>
        </p:spPr>
        <p:txBody>
          <a:bodyPr wrap="square" rtlCol="0">
            <a:spAutoFit/>
          </a:bodyPr>
          <a:lstStyle/>
          <a:p>
            <a:r>
              <a:rPr lang="en-US" dirty="0"/>
              <a:t>Wow! That is a lot of information to remember.  Dave is still a little confused about the oboe.  Here are some resources that can help you and Dave teach your beginning oboe players</a:t>
            </a:r>
            <a:r>
              <a:rPr lang="en-US" dirty="0" smtClean="0"/>
              <a:t>.</a:t>
            </a:r>
          </a:p>
          <a:p>
            <a:endParaRPr lang="en-US" dirty="0"/>
          </a:p>
          <a:p>
            <a:r>
              <a:rPr lang="en-US" b="1" dirty="0"/>
              <a:t>DIRECTIONS: </a:t>
            </a:r>
            <a:r>
              <a:rPr lang="en-US" dirty="0"/>
              <a:t>Click the question cloud to find out more about </a:t>
            </a:r>
            <a:r>
              <a:rPr lang="en-US" dirty="0" smtClean="0"/>
              <a:t>books, resources, and apps.  </a:t>
            </a:r>
            <a:endParaRPr lang="en-US" dirty="0"/>
          </a:p>
          <a:p>
            <a:endParaRPr lang="en-US" dirty="0" smtClean="0"/>
          </a:p>
          <a:p>
            <a:endParaRPr lang="en-US" dirty="0"/>
          </a:p>
          <a:p>
            <a:endParaRPr lang="en-US" dirty="0"/>
          </a:p>
        </p:txBody>
      </p:sp>
      <p:sp>
        <p:nvSpPr>
          <p:cNvPr id="11" name="Rectangle 10">
            <a:hlinkClick r:id="rId8" action="ppaction://hlinksldjump"/>
            <a:extLst>
              <a:ext uri="{FF2B5EF4-FFF2-40B4-BE49-F238E27FC236}">
                <a16:creationId xmlns="" xmlns:a16="http://schemas.microsoft.com/office/drawing/2014/main" id="{D28B74D9-53DB-4FE2-A3B4-4FC0A4EB687A}"/>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FINGERINGS</a:t>
            </a:r>
          </a:p>
        </p:txBody>
      </p:sp>
    </p:spTree>
    <p:custDataLst>
      <p:tags r:id="rId1"/>
    </p:custDataLst>
    <p:extLst>
      <p:ext uri="{BB962C8B-B14F-4D97-AF65-F5344CB8AC3E}">
        <p14:creationId xmlns:p14="http://schemas.microsoft.com/office/powerpoint/2010/main" val="3654871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4569E1-41EF-44BD-9A89-6AA206CD2A67}"/>
              </a:ext>
            </a:extLst>
          </p:cNvPr>
          <p:cNvSpPr>
            <a:spLocks noGrp="1"/>
          </p:cNvSpPr>
          <p:nvPr>
            <p:ph type="title"/>
          </p:nvPr>
        </p:nvSpPr>
        <p:spPr>
          <a:xfrm>
            <a:off x="1154955" y="589940"/>
            <a:ext cx="3865134" cy="567815"/>
          </a:xfrm>
        </p:spPr>
        <p:txBody>
          <a:bodyPr>
            <a:normAutofit fontScale="90000"/>
          </a:bodyPr>
          <a:lstStyle/>
          <a:p>
            <a:r>
              <a:rPr lang="en-US" dirty="0"/>
              <a:t>Web Resources</a:t>
            </a:r>
          </a:p>
        </p:txBody>
      </p:sp>
      <p:sp>
        <p:nvSpPr>
          <p:cNvPr id="7" name="Rectangle 6">
            <a:hlinkClick r:id="rId3" action="ppaction://hlinksldjump"/>
            <a:extLst>
              <a:ext uri="{FF2B5EF4-FFF2-40B4-BE49-F238E27FC236}">
                <a16:creationId xmlns="" xmlns:a16="http://schemas.microsoft.com/office/drawing/2014/main" id="{F98473AE-E11D-426D-AE0C-074D77BB41AE}"/>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Rectangle 7">
            <a:hlinkClick r:id="rId4" action="ppaction://hlinksldjump"/>
            <a:extLst>
              <a:ext uri="{FF2B5EF4-FFF2-40B4-BE49-F238E27FC236}">
                <a16:creationId xmlns="" xmlns:a16="http://schemas.microsoft.com/office/drawing/2014/main" id="{6B4A5627-6512-42AE-8FE9-2771B351FAB4}"/>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RESOURCES</a:t>
            </a:r>
          </a:p>
        </p:txBody>
      </p:sp>
      <p:cxnSp>
        <p:nvCxnSpPr>
          <p:cNvPr id="14" name="Straight Connector 13">
            <a:extLst>
              <a:ext uri="{FF2B5EF4-FFF2-40B4-BE49-F238E27FC236}">
                <a16:creationId xmlns="" xmlns:a16="http://schemas.microsoft.com/office/drawing/2014/main" id="{7EB31910-BC3C-487A-BCD9-8342F456DC1D}"/>
              </a:ext>
            </a:extLst>
          </p:cNvPr>
          <p:cNvCxnSpPr>
            <a:cxnSpLocks/>
          </p:cNvCxnSpPr>
          <p:nvPr/>
        </p:nvCxnSpPr>
        <p:spPr>
          <a:xfrm>
            <a:off x="468158" y="2773713"/>
            <a:ext cx="1172384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AD4BF654-AF11-4CB3-9D60-E739C2A09535}"/>
              </a:ext>
            </a:extLst>
          </p:cNvPr>
          <p:cNvSpPr txBox="1"/>
          <p:nvPr/>
        </p:nvSpPr>
        <p:spPr>
          <a:xfrm>
            <a:off x="6304338" y="1773274"/>
            <a:ext cx="5015696" cy="523220"/>
          </a:xfrm>
          <a:prstGeom prst="rect">
            <a:avLst/>
          </a:prstGeom>
          <a:noFill/>
        </p:spPr>
        <p:txBody>
          <a:bodyPr wrap="square" rtlCol="0">
            <a:spAutoFit/>
          </a:bodyPr>
          <a:lstStyle/>
          <a:p>
            <a:r>
              <a:rPr lang="en-US" sz="1400" dirty="0"/>
              <a:t>This group is for professional and amateur double reed players. The IDRS holds conferences every year. </a:t>
            </a:r>
          </a:p>
        </p:txBody>
      </p:sp>
      <p:sp>
        <p:nvSpPr>
          <p:cNvPr id="19" name="TextBox 18">
            <a:extLst>
              <a:ext uri="{FF2B5EF4-FFF2-40B4-BE49-F238E27FC236}">
                <a16:creationId xmlns="" xmlns:a16="http://schemas.microsoft.com/office/drawing/2014/main" id="{74A253C0-668A-4F33-84F5-3BB1C54962F7}"/>
              </a:ext>
            </a:extLst>
          </p:cNvPr>
          <p:cNvSpPr txBox="1"/>
          <p:nvPr/>
        </p:nvSpPr>
        <p:spPr>
          <a:xfrm>
            <a:off x="6304338" y="3208124"/>
            <a:ext cx="5015696" cy="523220"/>
          </a:xfrm>
          <a:prstGeom prst="rect">
            <a:avLst/>
          </a:prstGeom>
          <a:noFill/>
        </p:spPr>
        <p:txBody>
          <a:bodyPr wrap="square" rtlCol="0">
            <a:spAutoFit/>
          </a:bodyPr>
          <a:lstStyle/>
          <a:p>
            <a:r>
              <a:rPr lang="en-US" sz="1400" dirty="0"/>
              <a:t>Weiner  Music caters to woodwind players and is a  great resource for oboe equipment and music. </a:t>
            </a:r>
          </a:p>
        </p:txBody>
      </p:sp>
      <p:pic>
        <p:nvPicPr>
          <p:cNvPr id="29" name="Picture 28">
            <a:hlinkClick r:id="rId5"/>
            <a:extLst>
              <a:ext uri="{FF2B5EF4-FFF2-40B4-BE49-F238E27FC236}">
                <a16:creationId xmlns="" xmlns:a16="http://schemas.microsoft.com/office/drawing/2014/main" id="{127067BD-223E-43E4-80D9-C1E18C469571}"/>
              </a:ext>
            </a:extLst>
          </p:cNvPr>
          <p:cNvPicPr>
            <a:picLocks noChangeAspect="1"/>
          </p:cNvPicPr>
          <p:nvPr/>
        </p:nvPicPr>
        <p:blipFill rotWithShape="1">
          <a:blip r:embed="rId6">
            <a:extLst>
              <a:ext uri="{28A0092B-C50C-407E-A947-70E740481C1C}">
                <a14:useLocalDpi xmlns:a14="http://schemas.microsoft.com/office/drawing/2010/main" val="0"/>
              </a:ext>
            </a:extLst>
          </a:blip>
          <a:srcRect r="18674"/>
          <a:stretch/>
        </p:blipFill>
        <p:spPr>
          <a:xfrm>
            <a:off x="468158" y="3073487"/>
            <a:ext cx="5469656" cy="819264"/>
          </a:xfrm>
          <a:prstGeom prst="rect">
            <a:avLst/>
          </a:prstGeom>
          <a:ln>
            <a:noFill/>
          </a:ln>
          <a:effectLst>
            <a:outerShdw blurRad="292100" dist="139700" dir="2700000" sx="87000" sy="87000" algn="tl" rotWithShape="0">
              <a:srgbClr val="333333">
                <a:alpha val="65000"/>
              </a:srgbClr>
            </a:outerShdw>
          </a:effectLst>
        </p:spPr>
      </p:pic>
      <p:pic>
        <p:nvPicPr>
          <p:cNvPr id="33" name="Picture 32">
            <a:hlinkClick r:id="rId7"/>
            <a:extLst>
              <a:ext uri="{FF2B5EF4-FFF2-40B4-BE49-F238E27FC236}">
                <a16:creationId xmlns="" xmlns:a16="http://schemas.microsoft.com/office/drawing/2014/main" id="{DDCC3BBF-F181-460D-8525-8734379426AB}"/>
              </a:ext>
            </a:extLst>
          </p:cNvPr>
          <p:cNvPicPr>
            <a:picLocks noChangeAspect="1"/>
          </p:cNvPicPr>
          <p:nvPr/>
        </p:nvPicPr>
        <p:blipFill rotWithShape="1">
          <a:blip r:embed="rId8">
            <a:extLst>
              <a:ext uri="{28A0092B-C50C-407E-A947-70E740481C1C}">
                <a14:useLocalDpi xmlns:a14="http://schemas.microsoft.com/office/drawing/2010/main" val="0"/>
              </a:ext>
            </a:extLst>
          </a:blip>
          <a:srcRect l="1" r="22403"/>
          <a:stretch/>
        </p:blipFill>
        <p:spPr>
          <a:xfrm>
            <a:off x="468158" y="4325079"/>
            <a:ext cx="5469655" cy="822960"/>
          </a:xfrm>
          <a:prstGeom prst="rect">
            <a:avLst/>
          </a:prstGeom>
          <a:ln>
            <a:noFill/>
          </a:ln>
          <a:effectLst>
            <a:outerShdw blurRad="292100" dist="139700" dir="2700000" sx="87000" sy="87000" algn="tl" rotWithShape="0">
              <a:srgbClr val="333333">
                <a:alpha val="65000"/>
              </a:srgbClr>
            </a:outerShdw>
          </a:effectLst>
        </p:spPr>
      </p:pic>
      <p:pic>
        <p:nvPicPr>
          <p:cNvPr id="35" name="Picture 34">
            <a:hlinkClick r:id="rId9"/>
            <a:extLst>
              <a:ext uri="{FF2B5EF4-FFF2-40B4-BE49-F238E27FC236}">
                <a16:creationId xmlns="" xmlns:a16="http://schemas.microsoft.com/office/drawing/2014/main" id="{513ECAD9-E11E-44DB-A8B5-6F16E61EDE3D}"/>
              </a:ext>
            </a:extLst>
          </p:cNvPr>
          <p:cNvPicPr>
            <a:picLocks noChangeAspect="1"/>
          </p:cNvPicPr>
          <p:nvPr/>
        </p:nvPicPr>
        <p:blipFill rotWithShape="1">
          <a:blip r:embed="rId10">
            <a:extLst>
              <a:ext uri="{28A0092B-C50C-407E-A947-70E740481C1C}">
                <a14:useLocalDpi xmlns:a14="http://schemas.microsoft.com/office/drawing/2010/main" val="0"/>
              </a:ext>
            </a:extLst>
          </a:blip>
          <a:srcRect r="37760"/>
          <a:stretch/>
        </p:blipFill>
        <p:spPr>
          <a:xfrm>
            <a:off x="468158" y="1639096"/>
            <a:ext cx="5469655" cy="822960"/>
          </a:xfrm>
          <a:prstGeom prst="rect">
            <a:avLst/>
          </a:prstGeom>
          <a:ln>
            <a:noFill/>
          </a:ln>
          <a:effectLst>
            <a:outerShdw blurRad="292100" dist="139700" dir="2700000" sx="87000" sy="87000" algn="tl" rotWithShape="0">
              <a:srgbClr val="333333">
                <a:alpha val="65000"/>
              </a:srgbClr>
            </a:outerShdw>
          </a:effectLst>
        </p:spPr>
      </p:pic>
      <p:sp>
        <p:nvSpPr>
          <p:cNvPr id="36" name="TextBox 35">
            <a:extLst>
              <a:ext uri="{FF2B5EF4-FFF2-40B4-BE49-F238E27FC236}">
                <a16:creationId xmlns="" xmlns:a16="http://schemas.microsoft.com/office/drawing/2014/main" id="{DDE656CB-4ABB-4F86-B407-538BB1F93E4D}"/>
              </a:ext>
            </a:extLst>
          </p:cNvPr>
          <p:cNvSpPr txBox="1"/>
          <p:nvPr/>
        </p:nvSpPr>
        <p:spPr>
          <a:xfrm>
            <a:off x="6304338" y="4508451"/>
            <a:ext cx="5015696" cy="369332"/>
          </a:xfrm>
          <a:prstGeom prst="rect">
            <a:avLst/>
          </a:prstGeom>
          <a:noFill/>
        </p:spPr>
        <p:txBody>
          <a:bodyPr wrap="square" rtlCol="0">
            <a:spAutoFit/>
          </a:bodyPr>
          <a:lstStyle/>
          <a:p>
            <a:r>
              <a:rPr lang="en-US" sz="1400" dirty="0"/>
              <a:t>Jeanne specializes in woodwind music</a:t>
            </a:r>
            <a:r>
              <a:rPr lang="en-US" dirty="0"/>
              <a:t>.</a:t>
            </a:r>
          </a:p>
        </p:txBody>
      </p:sp>
      <p:cxnSp>
        <p:nvCxnSpPr>
          <p:cNvPr id="39" name="Straight Connector 38">
            <a:extLst>
              <a:ext uri="{FF2B5EF4-FFF2-40B4-BE49-F238E27FC236}">
                <a16:creationId xmlns="" xmlns:a16="http://schemas.microsoft.com/office/drawing/2014/main" id="{C2A2D023-320B-4C0C-95AD-6EFBF8980F67}"/>
              </a:ext>
            </a:extLst>
          </p:cNvPr>
          <p:cNvCxnSpPr>
            <a:cxnSpLocks/>
          </p:cNvCxnSpPr>
          <p:nvPr/>
        </p:nvCxnSpPr>
        <p:spPr>
          <a:xfrm>
            <a:off x="555585" y="4104797"/>
            <a:ext cx="11636415"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CF1DD89C-A04F-48D4-9A52-CAE4E20B748E}"/>
              </a:ext>
            </a:extLst>
          </p:cNvPr>
          <p:cNvCxnSpPr>
            <a:cxnSpLocks/>
          </p:cNvCxnSpPr>
          <p:nvPr/>
        </p:nvCxnSpPr>
        <p:spPr>
          <a:xfrm>
            <a:off x="468158" y="1342955"/>
            <a:ext cx="1172384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DFA506CE-C6DC-419E-B88B-06DED9E74FEC}"/>
              </a:ext>
            </a:extLst>
          </p:cNvPr>
          <p:cNvCxnSpPr>
            <a:cxnSpLocks/>
          </p:cNvCxnSpPr>
          <p:nvPr/>
        </p:nvCxnSpPr>
        <p:spPr>
          <a:xfrm>
            <a:off x="468158" y="5394094"/>
            <a:ext cx="1172384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49" name="Arrow: Right 48">
            <a:extLst>
              <a:ext uri="{FF2B5EF4-FFF2-40B4-BE49-F238E27FC236}">
                <a16:creationId xmlns="" xmlns:a16="http://schemas.microsoft.com/office/drawing/2014/main" id="{72BAE095-04F2-4107-8B03-CB2DC6ECF677}"/>
              </a:ext>
            </a:extLst>
          </p:cNvPr>
          <p:cNvSpPr/>
          <p:nvPr/>
        </p:nvSpPr>
        <p:spPr>
          <a:xfrm>
            <a:off x="5347502" y="1774462"/>
            <a:ext cx="86038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Arrow: Right 49">
            <a:extLst>
              <a:ext uri="{FF2B5EF4-FFF2-40B4-BE49-F238E27FC236}">
                <a16:creationId xmlns="" xmlns:a16="http://schemas.microsoft.com/office/drawing/2014/main" id="{7119ADB6-0095-40DF-8FEF-1C35267492D9}"/>
              </a:ext>
            </a:extLst>
          </p:cNvPr>
          <p:cNvSpPr/>
          <p:nvPr/>
        </p:nvSpPr>
        <p:spPr>
          <a:xfrm>
            <a:off x="5347502" y="3207005"/>
            <a:ext cx="86038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Right 50">
            <a:extLst>
              <a:ext uri="{FF2B5EF4-FFF2-40B4-BE49-F238E27FC236}">
                <a16:creationId xmlns="" xmlns:a16="http://schemas.microsoft.com/office/drawing/2014/main" id="{9FB83AB2-D73D-441A-B596-C0EC1A0DD44C}"/>
              </a:ext>
            </a:extLst>
          </p:cNvPr>
          <p:cNvSpPr/>
          <p:nvPr/>
        </p:nvSpPr>
        <p:spPr>
          <a:xfrm>
            <a:off x="5347502" y="4460445"/>
            <a:ext cx="86038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 xmlns:a16="http://schemas.microsoft.com/office/drawing/2014/main" id="{D64B7FEB-E374-415C-B176-4933D5510C29}"/>
              </a:ext>
            </a:extLst>
          </p:cNvPr>
          <p:cNvSpPr txBox="1"/>
          <p:nvPr/>
        </p:nvSpPr>
        <p:spPr>
          <a:xfrm>
            <a:off x="6357154" y="5640150"/>
            <a:ext cx="5015696" cy="307777"/>
          </a:xfrm>
          <a:prstGeom prst="rect">
            <a:avLst/>
          </a:prstGeom>
          <a:noFill/>
        </p:spPr>
        <p:txBody>
          <a:bodyPr wrap="square" rtlCol="0">
            <a:spAutoFit/>
          </a:bodyPr>
          <a:lstStyle/>
          <a:p>
            <a:r>
              <a:rPr lang="en-US" sz="1400" dirty="0"/>
              <a:t>Clink the logos to visit the sites.</a:t>
            </a:r>
            <a:endParaRPr lang="en-US" dirty="0"/>
          </a:p>
        </p:txBody>
      </p:sp>
    </p:spTree>
    <p:custDataLst>
      <p:tags r:id="rId1"/>
    </p:custDataLst>
    <p:extLst>
      <p:ext uri="{BB962C8B-B14F-4D97-AF65-F5344CB8AC3E}">
        <p14:creationId xmlns:p14="http://schemas.microsoft.com/office/powerpoint/2010/main" val="3088273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0C521E-F483-48F6-86A2-FB32A51298F5}"/>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 xmlns:a16="http://schemas.microsoft.com/office/drawing/2014/main" id="{6754F0D1-1F38-4965-84A6-198D76535EF5}"/>
              </a:ext>
            </a:extLst>
          </p:cNvPr>
          <p:cNvSpPr>
            <a:spLocks noGrp="1"/>
          </p:cNvSpPr>
          <p:nvPr>
            <p:ph idx="1"/>
          </p:nvPr>
        </p:nvSpPr>
        <p:spPr>
          <a:xfrm>
            <a:off x="1154954" y="2603500"/>
            <a:ext cx="9951196" cy="3416300"/>
          </a:xfrm>
        </p:spPr>
        <p:txBody>
          <a:bodyPr/>
          <a:lstStyle/>
          <a:p>
            <a:pPr marL="0" indent="0">
              <a:buNone/>
            </a:pPr>
            <a:r>
              <a:rPr lang="en-US" dirty="0"/>
              <a:t>An elementary school instrumental music teacher is expected to teach a variety of instruments.  Some of these instruments might be outside the teacher’s area of expertise For example, the band director could be a trumpet player who is teaching beginning oboe players.  This director may have had a woodwind methods class in college, but would not be an expert on that instrument.  Yet, to first-year students and their parents, the band director is viewed as the musical expert.  Unless the student is fortunate enough to have a private instructor, the band director is the resource for all things pertaining to the student’s instrument. This guide will give first-year band directors the resources to be able to start first-year students on the oboe.  Included in this guide are equipment and music suggestions, basics for producing a tone, fingering explanations, and resources.</a:t>
            </a:r>
          </a:p>
          <a:p>
            <a:endParaRPr lang="en-US" dirty="0"/>
          </a:p>
        </p:txBody>
      </p:sp>
    </p:spTree>
    <p:custDataLst>
      <p:tags r:id="rId1"/>
    </p:custDataLst>
    <p:extLst>
      <p:ext uri="{BB962C8B-B14F-4D97-AF65-F5344CB8AC3E}">
        <p14:creationId xmlns:p14="http://schemas.microsoft.com/office/powerpoint/2010/main" val="4096119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74569E1-41EF-44BD-9A89-6AA206CD2A67}"/>
              </a:ext>
            </a:extLst>
          </p:cNvPr>
          <p:cNvSpPr>
            <a:spLocks noGrp="1"/>
          </p:cNvSpPr>
          <p:nvPr>
            <p:ph type="title"/>
          </p:nvPr>
        </p:nvSpPr>
        <p:spPr>
          <a:xfrm>
            <a:off x="1154955" y="589940"/>
            <a:ext cx="3865134" cy="567815"/>
          </a:xfrm>
        </p:spPr>
        <p:txBody>
          <a:bodyPr>
            <a:normAutofit fontScale="90000"/>
          </a:bodyPr>
          <a:lstStyle/>
          <a:p>
            <a:r>
              <a:rPr lang="en-US" dirty="0"/>
              <a:t>Books on Oboe</a:t>
            </a:r>
          </a:p>
        </p:txBody>
      </p:sp>
      <p:pic>
        <p:nvPicPr>
          <p:cNvPr id="10" name="Content Placeholder 9">
            <a:extLst>
              <a:ext uri="{FF2B5EF4-FFF2-40B4-BE49-F238E27FC236}">
                <a16:creationId xmlns="" xmlns:a16="http://schemas.microsoft.com/office/drawing/2014/main" id="{44389C29-CCCE-4A11-B716-0543790FA2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372" r="4372"/>
          <a:stretch>
            <a:fillRect/>
          </a:stretch>
        </p:blipFill>
        <p:spPr>
          <a:xfrm>
            <a:off x="2110887" y="1183995"/>
            <a:ext cx="1613596" cy="2286000"/>
          </a:xfrm>
          <a:prstGeom prst="rect">
            <a:avLst/>
          </a:prstGeom>
          <a:ln>
            <a:noFill/>
          </a:ln>
          <a:effectLst>
            <a:outerShdw blurRad="292100" dist="139700" dir="2700000" algn="tl" rotWithShape="0">
              <a:srgbClr val="333333">
                <a:alpha val="65000"/>
              </a:srgbClr>
            </a:outerShdw>
          </a:effectLst>
        </p:spPr>
      </p:pic>
      <p:sp>
        <p:nvSpPr>
          <p:cNvPr id="7" name="Rectangle 6">
            <a:hlinkClick r:id="rId4" action="ppaction://hlinksldjump"/>
            <a:extLst>
              <a:ext uri="{FF2B5EF4-FFF2-40B4-BE49-F238E27FC236}">
                <a16:creationId xmlns="" xmlns:a16="http://schemas.microsoft.com/office/drawing/2014/main" id="{F98473AE-E11D-426D-AE0C-074D77BB41AE}"/>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Rectangle 7">
            <a:hlinkClick r:id="rId5" action="ppaction://hlinksldjump"/>
            <a:extLst>
              <a:ext uri="{FF2B5EF4-FFF2-40B4-BE49-F238E27FC236}">
                <a16:creationId xmlns="" xmlns:a16="http://schemas.microsoft.com/office/drawing/2014/main" id="{6B4A5627-6512-42AE-8FE9-2771B351FAB4}"/>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RESOURCES</a:t>
            </a:r>
          </a:p>
        </p:txBody>
      </p:sp>
      <p:pic>
        <p:nvPicPr>
          <p:cNvPr id="12" name="Picture 11">
            <a:extLst>
              <a:ext uri="{FF2B5EF4-FFF2-40B4-BE49-F238E27FC236}">
                <a16:creationId xmlns="" xmlns:a16="http://schemas.microsoft.com/office/drawing/2014/main" id="{AFD2DED1-BF7D-455A-815F-C967F0233E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4148" y="3838575"/>
            <a:ext cx="1610335" cy="2286000"/>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 xmlns:a16="http://schemas.microsoft.com/office/drawing/2014/main" id="{7EB31910-BC3C-487A-BCD9-8342F456DC1D}"/>
              </a:ext>
            </a:extLst>
          </p:cNvPr>
          <p:cNvCxnSpPr>
            <a:cxnSpLocks/>
          </p:cNvCxnSpPr>
          <p:nvPr/>
        </p:nvCxnSpPr>
        <p:spPr>
          <a:xfrm>
            <a:off x="5937813" y="3688104"/>
            <a:ext cx="625418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AD4BF654-AF11-4CB3-9D60-E739C2A09535}"/>
              </a:ext>
            </a:extLst>
          </p:cNvPr>
          <p:cNvSpPr txBox="1"/>
          <p:nvPr/>
        </p:nvSpPr>
        <p:spPr>
          <a:xfrm>
            <a:off x="6096000" y="1307939"/>
            <a:ext cx="5015696" cy="954107"/>
          </a:xfrm>
          <a:prstGeom prst="rect">
            <a:avLst/>
          </a:prstGeom>
          <a:noFill/>
        </p:spPr>
        <p:txBody>
          <a:bodyPr wrap="square" rtlCol="0">
            <a:spAutoFit/>
          </a:bodyPr>
          <a:lstStyle/>
          <a:p>
            <a:r>
              <a:rPr lang="en-US" sz="1400" i="1" dirty="0"/>
              <a:t>The Art of Oboe Playing</a:t>
            </a:r>
          </a:p>
          <a:p>
            <a:r>
              <a:rPr lang="en-US" sz="1400" dirty="0"/>
              <a:t>This book has a history of the oboe, tips on getting started  and oboe specific exercises.  It is perfect for oboe performers and anyone who teaches oboe. </a:t>
            </a:r>
          </a:p>
        </p:txBody>
      </p:sp>
      <p:sp>
        <p:nvSpPr>
          <p:cNvPr id="19" name="TextBox 18">
            <a:extLst>
              <a:ext uri="{FF2B5EF4-FFF2-40B4-BE49-F238E27FC236}">
                <a16:creationId xmlns="" xmlns:a16="http://schemas.microsoft.com/office/drawing/2014/main" id="{74A253C0-668A-4F33-84F5-3BB1C54962F7}"/>
              </a:ext>
            </a:extLst>
          </p:cNvPr>
          <p:cNvSpPr txBox="1"/>
          <p:nvPr/>
        </p:nvSpPr>
        <p:spPr>
          <a:xfrm>
            <a:off x="6188598" y="3905028"/>
            <a:ext cx="5015696" cy="954107"/>
          </a:xfrm>
          <a:prstGeom prst="rect">
            <a:avLst/>
          </a:prstGeom>
          <a:noFill/>
        </p:spPr>
        <p:txBody>
          <a:bodyPr wrap="square" rtlCol="0">
            <a:spAutoFit/>
          </a:bodyPr>
          <a:lstStyle/>
          <a:p>
            <a:r>
              <a:rPr lang="en-US" sz="1400" i="1" dirty="0"/>
              <a:t>Teaching Woodwinds</a:t>
            </a:r>
          </a:p>
          <a:p>
            <a:r>
              <a:rPr lang="en-US" sz="1400" dirty="0"/>
              <a:t>This book has information on all of the woodwinds. The oboe section information on embouchure, a fingering chart, and an extensive repertoire list.  </a:t>
            </a:r>
          </a:p>
        </p:txBody>
      </p:sp>
    </p:spTree>
    <p:custDataLst>
      <p:tags r:id="rId1"/>
    </p:custDataLst>
    <p:extLst>
      <p:ext uri="{BB962C8B-B14F-4D97-AF65-F5344CB8AC3E}">
        <p14:creationId xmlns:p14="http://schemas.microsoft.com/office/powerpoint/2010/main" val="15404494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7453B4-3C7E-4C5A-89A0-43D6454AAD87}"/>
              </a:ext>
            </a:extLst>
          </p:cNvPr>
          <p:cNvSpPr>
            <a:spLocks noGrp="1"/>
          </p:cNvSpPr>
          <p:nvPr>
            <p:ph type="title"/>
          </p:nvPr>
        </p:nvSpPr>
        <p:spPr/>
        <p:txBody>
          <a:bodyPr/>
          <a:lstStyle/>
          <a:p>
            <a:r>
              <a:rPr lang="en-US" dirty="0"/>
              <a:t>Oboe Apps</a:t>
            </a:r>
          </a:p>
        </p:txBody>
      </p:sp>
      <p:sp>
        <p:nvSpPr>
          <p:cNvPr id="14" name="Text Placeholder 13">
            <a:extLst>
              <a:ext uri="{FF2B5EF4-FFF2-40B4-BE49-F238E27FC236}">
                <a16:creationId xmlns="" xmlns:a16="http://schemas.microsoft.com/office/drawing/2014/main" id="{4CE606F5-0F93-4A15-91BB-7DCA31447B91}"/>
              </a:ext>
            </a:extLst>
          </p:cNvPr>
          <p:cNvSpPr>
            <a:spLocks noGrp="1"/>
          </p:cNvSpPr>
          <p:nvPr>
            <p:ph type="body" idx="1"/>
          </p:nvPr>
        </p:nvSpPr>
        <p:spPr>
          <a:xfrm>
            <a:off x="1154954" y="2423022"/>
            <a:ext cx="3141878" cy="576262"/>
          </a:xfrm>
        </p:spPr>
        <p:txBody>
          <a:bodyPr/>
          <a:lstStyle/>
          <a:p>
            <a:r>
              <a:rPr lang="en-US" dirty="0"/>
              <a:t>Oboe Racer</a:t>
            </a:r>
          </a:p>
        </p:txBody>
      </p:sp>
      <p:sp>
        <p:nvSpPr>
          <p:cNvPr id="17" name="Text Placeholder 16">
            <a:extLst>
              <a:ext uri="{FF2B5EF4-FFF2-40B4-BE49-F238E27FC236}">
                <a16:creationId xmlns="" xmlns:a16="http://schemas.microsoft.com/office/drawing/2014/main" id="{8F907675-FE0A-4BF1-B095-07BDD59140FC}"/>
              </a:ext>
            </a:extLst>
          </p:cNvPr>
          <p:cNvSpPr>
            <a:spLocks noGrp="1"/>
          </p:cNvSpPr>
          <p:nvPr>
            <p:ph type="body" sz="half" idx="15"/>
          </p:nvPr>
        </p:nvSpPr>
        <p:spPr>
          <a:xfrm>
            <a:off x="1154953" y="2999285"/>
            <a:ext cx="3141879" cy="1070124"/>
          </a:xfrm>
        </p:spPr>
        <p:txBody>
          <a:bodyPr>
            <a:normAutofit/>
          </a:bodyPr>
          <a:lstStyle/>
          <a:p>
            <a:r>
              <a:rPr lang="en-US" sz="1200" dirty="0"/>
              <a:t>This app is good for students to practice notes.  A note shows up on the screen and the student must answer correctly to pass other cars.</a:t>
            </a:r>
          </a:p>
        </p:txBody>
      </p:sp>
      <p:sp>
        <p:nvSpPr>
          <p:cNvPr id="15" name="Text Placeholder 14">
            <a:extLst>
              <a:ext uri="{FF2B5EF4-FFF2-40B4-BE49-F238E27FC236}">
                <a16:creationId xmlns="" xmlns:a16="http://schemas.microsoft.com/office/drawing/2014/main" id="{1E35E957-CBF6-453D-A0D1-FA3750772EB0}"/>
              </a:ext>
            </a:extLst>
          </p:cNvPr>
          <p:cNvSpPr>
            <a:spLocks noGrp="1"/>
          </p:cNvSpPr>
          <p:nvPr>
            <p:ph type="body" sz="quarter" idx="3"/>
          </p:nvPr>
        </p:nvSpPr>
        <p:spPr>
          <a:xfrm>
            <a:off x="4512721" y="2423020"/>
            <a:ext cx="3147009" cy="576262"/>
          </a:xfrm>
        </p:spPr>
        <p:txBody>
          <a:bodyPr/>
          <a:lstStyle/>
          <a:p>
            <a:r>
              <a:rPr lang="en-US" dirty="0"/>
              <a:t>Oboe Play-Along</a:t>
            </a:r>
          </a:p>
        </p:txBody>
      </p:sp>
      <p:sp>
        <p:nvSpPr>
          <p:cNvPr id="18" name="Text Placeholder 17">
            <a:extLst>
              <a:ext uri="{FF2B5EF4-FFF2-40B4-BE49-F238E27FC236}">
                <a16:creationId xmlns="" xmlns:a16="http://schemas.microsoft.com/office/drawing/2014/main" id="{1541BF72-B99B-4920-97DC-701A73772A47}"/>
              </a:ext>
            </a:extLst>
          </p:cNvPr>
          <p:cNvSpPr>
            <a:spLocks noGrp="1"/>
          </p:cNvSpPr>
          <p:nvPr>
            <p:ph type="body" sz="half" idx="16"/>
          </p:nvPr>
        </p:nvSpPr>
        <p:spPr>
          <a:xfrm>
            <a:off x="4512721" y="2999283"/>
            <a:ext cx="3147009" cy="922867"/>
          </a:xfrm>
        </p:spPr>
        <p:txBody>
          <a:bodyPr>
            <a:normAutofit/>
          </a:bodyPr>
          <a:lstStyle/>
          <a:p>
            <a:r>
              <a:rPr lang="en-US" sz="1200" dirty="0"/>
              <a:t>This is an excellent app for music reading.  The music appears on the screen and the student plays along.</a:t>
            </a:r>
          </a:p>
        </p:txBody>
      </p:sp>
      <p:sp>
        <p:nvSpPr>
          <p:cNvPr id="16" name="Text Placeholder 15">
            <a:extLst>
              <a:ext uri="{FF2B5EF4-FFF2-40B4-BE49-F238E27FC236}">
                <a16:creationId xmlns="" xmlns:a16="http://schemas.microsoft.com/office/drawing/2014/main" id="{3A2F7098-3910-497C-8629-F47265CB6E01}"/>
              </a:ext>
            </a:extLst>
          </p:cNvPr>
          <p:cNvSpPr>
            <a:spLocks noGrp="1"/>
          </p:cNvSpPr>
          <p:nvPr>
            <p:ph type="body" sz="quarter" idx="13"/>
          </p:nvPr>
        </p:nvSpPr>
        <p:spPr>
          <a:xfrm>
            <a:off x="7888135" y="2423021"/>
            <a:ext cx="3145730" cy="576262"/>
          </a:xfrm>
        </p:spPr>
        <p:txBody>
          <a:bodyPr/>
          <a:lstStyle/>
          <a:p>
            <a:r>
              <a:rPr lang="en-US" dirty="0"/>
              <a:t>Oboe Reeds</a:t>
            </a:r>
          </a:p>
        </p:txBody>
      </p:sp>
      <p:sp>
        <p:nvSpPr>
          <p:cNvPr id="19" name="Text Placeholder 18">
            <a:extLst>
              <a:ext uri="{FF2B5EF4-FFF2-40B4-BE49-F238E27FC236}">
                <a16:creationId xmlns="" xmlns:a16="http://schemas.microsoft.com/office/drawing/2014/main" id="{7EB41997-2CFD-4B28-838D-0DF63A2D01B8}"/>
              </a:ext>
            </a:extLst>
          </p:cNvPr>
          <p:cNvSpPr>
            <a:spLocks noGrp="1"/>
          </p:cNvSpPr>
          <p:nvPr>
            <p:ph type="body" sz="half" idx="17"/>
          </p:nvPr>
        </p:nvSpPr>
        <p:spPr>
          <a:xfrm>
            <a:off x="7888329" y="2999282"/>
            <a:ext cx="3577766" cy="1644901"/>
          </a:xfrm>
        </p:spPr>
        <p:txBody>
          <a:bodyPr>
            <a:normAutofit/>
          </a:bodyPr>
          <a:lstStyle/>
          <a:p>
            <a:r>
              <a:rPr lang="en-US" sz="1200" dirty="0"/>
              <a:t>This app shows the user where to adjust the reed to fix certain issues. This wouldn’t be a good app for a beginning student, but would be an excellent resource for a band director to trouble-shoot reed problems.</a:t>
            </a:r>
          </a:p>
        </p:txBody>
      </p:sp>
      <p:sp>
        <p:nvSpPr>
          <p:cNvPr id="3" name="Rectangle 2">
            <a:hlinkClick r:id="rId3" action="ppaction://hlinksldjump"/>
            <a:extLst>
              <a:ext uri="{FF2B5EF4-FFF2-40B4-BE49-F238E27FC236}">
                <a16:creationId xmlns="" xmlns:a16="http://schemas.microsoft.com/office/drawing/2014/main" id="{37E3C965-4393-4552-AECA-B04B9B2CAEB7}"/>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4" name="Rectangle 3">
            <a:hlinkClick r:id="rId4" action="ppaction://hlinksldjump"/>
            <a:extLst>
              <a:ext uri="{FF2B5EF4-FFF2-40B4-BE49-F238E27FC236}">
                <a16:creationId xmlns="" xmlns:a16="http://schemas.microsoft.com/office/drawing/2014/main" id="{77389660-404C-4590-98C9-CD8BC7FD4A31}"/>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RESOURCES</a:t>
            </a:r>
          </a:p>
        </p:txBody>
      </p:sp>
      <p:pic>
        <p:nvPicPr>
          <p:cNvPr id="7" name="Picture 6">
            <a:extLst>
              <a:ext uri="{FF2B5EF4-FFF2-40B4-BE49-F238E27FC236}">
                <a16:creationId xmlns="" xmlns:a16="http://schemas.microsoft.com/office/drawing/2014/main" id="{1A296B14-E750-41B6-B348-118BDD3642F0}"/>
              </a:ext>
            </a:extLst>
          </p:cNvPr>
          <p:cNvPicPr>
            <a:picLocks noChangeAspect="1"/>
          </p:cNvPicPr>
          <p:nvPr/>
        </p:nvPicPr>
        <p:blipFill rotWithShape="1">
          <a:blip r:embed="rId5">
            <a:extLst>
              <a:ext uri="{28A0092B-C50C-407E-A947-70E740481C1C}">
                <a14:useLocalDpi xmlns:a14="http://schemas.microsoft.com/office/drawing/2010/main" val="0"/>
              </a:ext>
            </a:extLst>
          </a:blip>
          <a:srcRect l="83666" t="25503" r="7781" b="62918"/>
          <a:stretch/>
        </p:blipFill>
        <p:spPr>
          <a:xfrm>
            <a:off x="7923745" y="1717773"/>
            <a:ext cx="782053" cy="794084"/>
          </a:xfrm>
          <a:prstGeom prst="rect">
            <a:avLst/>
          </a:prstGeom>
        </p:spPr>
      </p:pic>
      <p:pic>
        <p:nvPicPr>
          <p:cNvPr id="8" name="Picture 7">
            <a:extLst>
              <a:ext uri="{FF2B5EF4-FFF2-40B4-BE49-F238E27FC236}">
                <a16:creationId xmlns="" xmlns:a16="http://schemas.microsoft.com/office/drawing/2014/main" id="{058C185A-70A3-4DBF-9AC0-E69257324D33}"/>
              </a:ext>
            </a:extLst>
          </p:cNvPr>
          <p:cNvPicPr>
            <a:picLocks noChangeAspect="1"/>
          </p:cNvPicPr>
          <p:nvPr/>
        </p:nvPicPr>
        <p:blipFill rotWithShape="1">
          <a:blip r:embed="rId5">
            <a:extLst>
              <a:ext uri="{28A0092B-C50C-407E-A947-70E740481C1C}">
                <a14:useLocalDpi xmlns:a14="http://schemas.microsoft.com/office/drawing/2010/main" val="0"/>
              </a:ext>
            </a:extLst>
          </a:blip>
          <a:srcRect l="26159" t="43158" r="65288" b="45264"/>
          <a:stretch/>
        </p:blipFill>
        <p:spPr>
          <a:xfrm>
            <a:off x="4307227" y="1717773"/>
            <a:ext cx="782052" cy="794084"/>
          </a:xfrm>
          <a:prstGeom prst="rect">
            <a:avLst/>
          </a:prstGeom>
        </p:spPr>
      </p:pic>
      <p:pic>
        <p:nvPicPr>
          <p:cNvPr id="10" name="Picture 9">
            <a:extLst>
              <a:ext uri="{FF2B5EF4-FFF2-40B4-BE49-F238E27FC236}">
                <a16:creationId xmlns="" xmlns:a16="http://schemas.microsoft.com/office/drawing/2014/main" id="{CC2FDCF8-6D38-44DD-9153-86453961D606}"/>
              </a:ext>
            </a:extLst>
          </p:cNvPr>
          <p:cNvPicPr>
            <a:picLocks noChangeAspect="1"/>
          </p:cNvPicPr>
          <p:nvPr/>
        </p:nvPicPr>
        <p:blipFill rotWithShape="1">
          <a:blip r:embed="rId5">
            <a:extLst>
              <a:ext uri="{28A0092B-C50C-407E-A947-70E740481C1C}">
                <a14:useLocalDpi xmlns:a14="http://schemas.microsoft.com/office/drawing/2010/main" val="0"/>
              </a:ext>
            </a:extLst>
          </a:blip>
          <a:srcRect l="64644" t="25614" r="26803" b="62807"/>
          <a:stretch/>
        </p:blipFill>
        <p:spPr>
          <a:xfrm>
            <a:off x="966944" y="1717773"/>
            <a:ext cx="782052" cy="794084"/>
          </a:xfrm>
          <a:prstGeom prst="rect">
            <a:avLst/>
          </a:prstGeom>
        </p:spPr>
      </p:pic>
      <p:pic>
        <p:nvPicPr>
          <p:cNvPr id="21" name="Picture 20">
            <a:extLst>
              <a:ext uri="{FF2B5EF4-FFF2-40B4-BE49-F238E27FC236}">
                <a16:creationId xmlns="" xmlns:a16="http://schemas.microsoft.com/office/drawing/2014/main" id="{45413162-FD1E-4787-BF01-F4BA229DA3E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719" b="3417"/>
          <a:stretch/>
        </p:blipFill>
        <p:spPr>
          <a:xfrm>
            <a:off x="8029246" y="4386897"/>
            <a:ext cx="1353104" cy="1585184"/>
          </a:xfrm>
          <a:prstGeom prst="rect">
            <a:avLst/>
          </a:prstGeom>
        </p:spPr>
      </p:pic>
      <p:pic>
        <p:nvPicPr>
          <p:cNvPr id="23" name="Picture 22">
            <a:extLst>
              <a:ext uri="{FF2B5EF4-FFF2-40B4-BE49-F238E27FC236}">
                <a16:creationId xmlns="" xmlns:a16="http://schemas.microsoft.com/office/drawing/2014/main" id="{62424CEB-E260-4AD1-B86F-AB1B534028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4953" y="4345537"/>
            <a:ext cx="2930851" cy="2198138"/>
          </a:xfrm>
          <a:prstGeom prst="rect">
            <a:avLst/>
          </a:prstGeom>
        </p:spPr>
      </p:pic>
      <p:pic>
        <p:nvPicPr>
          <p:cNvPr id="25" name="Picture 24">
            <a:extLst>
              <a:ext uri="{FF2B5EF4-FFF2-40B4-BE49-F238E27FC236}">
                <a16:creationId xmlns="" xmlns:a16="http://schemas.microsoft.com/office/drawing/2014/main" id="{CE81832E-7E2C-4B38-BDE0-C3CA3BACA4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4610" y="4342257"/>
            <a:ext cx="2935224" cy="2201418"/>
          </a:xfrm>
          <a:prstGeom prst="rect">
            <a:avLst/>
          </a:prstGeom>
        </p:spPr>
      </p:pic>
    </p:spTree>
    <p:custDataLst>
      <p:tags r:id="rId1"/>
    </p:custDataLst>
    <p:extLst>
      <p:ext uri="{BB962C8B-B14F-4D97-AF65-F5344CB8AC3E}">
        <p14:creationId xmlns:p14="http://schemas.microsoft.com/office/powerpoint/2010/main" val="388231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D4D232-CA02-4483-B081-1C2CB5622403}"/>
              </a:ext>
            </a:extLst>
          </p:cNvPr>
          <p:cNvSpPr>
            <a:spLocks noGrp="1"/>
          </p:cNvSpPr>
          <p:nvPr>
            <p:ph type="title"/>
          </p:nvPr>
        </p:nvSpPr>
        <p:spPr/>
        <p:txBody>
          <a:bodyPr/>
          <a:lstStyle/>
          <a:p>
            <a:r>
              <a:rPr lang="en-US" dirty="0"/>
              <a:t>References</a:t>
            </a:r>
          </a:p>
        </p:txBody>
      </p:sp>
      <p:sp>
        <p:nvSpPr>
          <p:cNvPr id="3" name="TextBox 2">
            <a:extLst>
              <a:ext uri="{FF2B5EF4-FFF2-40B4-BE49-F238E27FC236}">
                <a16:creationId xmlns="" xmlns:a16="http://schemas.microsoft.com/office/drawing/2014/main" id="{A202957A-F88A-4662-965F-CA618631EE90}"/>
              </a:ext>
            </a:extLst>
          </p:cNvPr>
          <p:cNvSpPr txBox="1"/>
          <p:nvPr/>
        </p:nvSpPr>
        <p:spPr>
          <a:xfrm>
            <a:off x="1154954" y="4523936"/>
            <a:ext cx="6821905" cy="2031325"/>
          </a:xfrm>
          <a:prstGeom prst="rect">
            <a:avLst/>
          </a:prstGeom>
          <a:noFill/>
        </p:spPr>
        <p:txBody>
          <a:bodyPr wrap="square" rtlCol="0">
            <a:spAutoFit/>
          </a:bodyPr>
          <a:lstStyle/>
          <a:p>
            <a:r>
              <a:rPr lang="en-US" b="1" dirty="0"/>
              <a:t>Photo Credits</a:t>
            </a:r>
          </a:p>
          <a:p>
            <a:r>
              <a:rPr lang="en-US" dirty="0"/>
              <a:t>Jeanne webpage</a:t>
            </a:r>
          </a:p>
          <a:p>
            <a:r>
              <a:rPr lang="en-US" dirty="0"/>
              <a:t>International Double Reed Society webpage</a:t>
            </a:r>
          </a:p>
          <a:p>
            <a:r>
              <a:rPr lang="en-US" dirty="0"/>
              <a:t>Weiner Music Webpage</a:t>
            </a:r>
          </a:p>
          <a:p>
            <a:r>
              <a:rPr lang="en-US" dirty="0"/>
              <a:t>Oboe Racer app</a:t>
            </a:r>
          </a:p>
          <a:p>
            <a:r>
              <a:rPr lang="en-US" dirty="0"/>
              <a:t>Oboe Reed app</a:t>
            </a:r>
          </a:p>
          <a:p>
            <a:r>
              <a:rPr lang="en-US" dirty="0"/>
              <a:t>Oboe Play-along app</a:t>
            </a:r>
          </a:p>
        </p:txBody>
      </p:sp>
      <p:sp>
        <p:nvSpPr>
          <p:cNvPr id="4" name="TextBox 3">
            <a:extLst>
              <a:ext uri="{FF2B5EF4-FFF2-40B4-BE49-F238E27FC236}">
                <a16:creationId xmlns="" xmlns:a16="http://schemas.microsoft.com/office/drawing/2014/main" id="{116B9C84-0072-4939-9ADC-21038C764AE4}"/>
              </a:ext>
            </a:extLst>
          </p:cNvPr>
          <p:cNvSpPr txBox="1"/>
          <p:nvPr/>
        </p:nvSpPr>
        <p:spPr>
          <a:xfrm>
            <a:off x="1154953" y="2574813"/>
            <a:ext cx="10190826" cy="646331"/>
          </a:xfrm>
          <a:prstGeom prst="rect">
            <a:avLst/>
          </a:prstGeom>
          <a:noFill/>
        </p:spPr>
        <p:txBody>
          <a:bodyPr wrap="square" rtlCol="0">
            <a:spAutoFit/>
          </a:bodyPr>
          <a:lstStyle/>
          <a:p>
            <a:r>
              <a:rPr lang="en-US" dirty="0"/>
              <a:t>Dietz, W., Kirkbride, J., Weiger, M., &amp; Whittaker, C. (1998</a:t>
            </a:r>
            <a:r>
              <a:rPr lang="en-US" i="1" dirty="0"/>
              <a:t>).  Teaching woodwinds: A </a:t>
            </a:r>
            <a:r>
              <a:rPr lang="en-US" i="1" dirty="0" smtClean="0"/>
              <a:t>method </a:t>
            </a:r>
            <a:r>
              <a:rPr lang="en-US" i="1" dirty="0"/>
              <a:t>and resource handbook for music educators</a:t>
            </a:r>
            <a:r>
              <a:rPr lang="en-US" dirty="0"/>
              <a:t>. </a:t>
            </a:r>
            <a:r>
              <a:rPr lang="en-US" dirty="0" err="1" smtClean="0"/>
              <a:t>Schirmer</a:t>
            </a:r>
            <a:r>
              <a:rPr lang="en-US" b="1" dirty="0"/>
              <a:t>.</a:t>
            </a:r>
          </a:p>
        </p:txBody>
      </p:sp>
    </p:spTree>
    <p:custDataLst>
      <p:tags r:id="rId1"/>
    </p:custDataLst>
    <p:extLst>
      <p:ext uri="{BB962C8B-B14F-4D97-AF65-F5344CB8AC3E}">
        <p14:creationId xmlns:p14="http://schemas.microsoft.com/office/powerpoint/2010/main" val="740881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B422F033-A67B-4758-877E-C9353017F6AA}"/>
              </a:ext>
            </a:extLst>
          </p:cNvPr>
          <p:cNvSpPr>
            <a:spLocks noGrp="1"/>
          </p:cNvSpPr>
          <p:nvPr>
            <p:ph type="title"/>
          </p:nvPr>
        </p:nvSpPr>
        <p:spPr>
          <a:xfrm>
            <a:off x="1154954" y="973668"/>
            <a:ext cx="9748398" cy="706964"/>
          </a:xfrm>
        </p:spPr>
        <p:txBody>
          <a:bodyPr/>
          <a:lstStyle/>
          <a:p>
            <a:r>
              <a:rPr lang="en-US" dirty="0"/>
              <a:t>Learning Outcomes &amp; Types of Questions</a:t>
            </a:r>
          </a:p>
        </p:txBody>
      </p:sp>
      <p:sp>
        <p:nvSpPr>
          <p:cNvPr id="10" name="Content Placeholder 9">
            <a:extLst>
              <a:ext uri="{FF2B5EF4-FFF2-40B4-BE49-F238E27FC236}">
                <a16:creationId xmlns="" xmlns:a16="http://schemas.microsoft.com/office/drawing/2014/main" id="{74A248A9-BA31-498E-89CB-BE2A481370CB}"/>
              </a:ext>
            </a:extLst>
          </p:cNvPr>
          <p:cNvSpPr>
            <a:spLocks noGrp="1"/>
          </p:cNvSpPr>
          <p:nvPr>
            <p:ph sz="half" idx="1"/>
          </p:nvPr>
        </p:nvSpPr>
        <p:spPr>
          <a:xfrm>
            <a:off x="504831" y="2819400"/>
            <a:ext cx="5475281" cy="3200401"/>
          </a:xfrm>
        </p:spPr>
        <p:txBody>
          <a:bodyPr>
            <a:normAutofit fontScale="92500" lnSpcReduction="20000"/>
          </a:bodyPr>
          <a:lstStyle/>
          <a:p>
            <a:pPr lvl="0"/>
            <a:r>
              <a:rPr lang="en-US" sz="1900" dirty="0"/>
              <a:t>The participant will successfully compare and contrast music equipment and resources and select the most appropriate materials for their classroom.</a:t>
            </a:r>
          </a:p>
          <a:p>
            <a:pPr lvl="0"/>
            <a:r>
              <a:rPr lang="en-US" sz="1900" dirty="0"/>
              <a:t>The participant will successfully recall the basics of oboe assembly, maintenance, embouchure, and tone production and demonstrate for their students.</a:t>
            </a:r>
          </a:p>
          <a:p>
            <a:pPr lvl="0"/>
            <a:r>
              <a:rPr lang="en-US" sz="1900" dirty="0"/>
              <a:t>The participant will successfully recall the different types of fingerings, select the most appropriate fingering for the situation, and demonstrate the fingering for their students.</a:t>
            </a:r>
          </a:p>
          <a:p>
            <a:endParaRPr lang="en-US" dirty="0"/>
          </a:p>
        </p:txBody>
      </p:sp>
      <p:sp>
        <p:nvSpPr>
          <p:cNvPr id="11" name="Content Placeholder 10">
            <a:extLst>
              <a:ext uri="{FF2B5EF4-FFF2-40B4-BE49-F238E27FC236}">
                <a16:creationId xmlns="" xmlns:a16="http://schemas.microsoft.com/office/drawing/2014/main" id="{FD64F8D4-CDDD-478A-B6CD-AA2578A21ABD}"/>
              </a:ext>
            </a:extLst>
          </p:cNvPr>
          <p:cNvSpPr>
            <a:spLocks noGrp="1"/>
          </p:cNvSpPr>
          <p:nvPr>
            <p:ph sz="half" idx="2"/>
          </p:nvPr>
        </p:nvSpPr>
        <p:spPr>
          <a:xfrm>
            <a:off x="6517108" y="2819398"/>
            <a:ext cx="5114913" cy="3200401"/>
          </a:xfrm>
        </p:spPr>
        <p:txBody>
          <a:bodyPr>
            <a:normAutofit fontScale="92500" lnSpcReduction="20000"/>
          </a:bodyPr>
          <a:lstStyle/>
          <a:p>
            <a:r>
              <a:rPr lang="en-US" dirty="0"/>
              <a:t>Job task</a:t>
            </a:r>
          </a:p>
          <a:p>
            <a:r>
              <a:rPr lang="en-US" dirty="0"/>
              <a:t>Goal-oriented procedural knowledge</a:t>
            </a:r>
          </a:p>
        </p:txBody>
      </p:sp>
      <p:pic>
        <p:nvPicPr>
          <p:cNvPr id="13" name="Picture 12">
            <a:extLst>
              <a:ext uri="{FF2B5EF4-FFF2-40B4-BE49-F238E27FC236}">
                <a16:creationId xmlns="" xmlns:a16="http://schemas.microsoft.com/office/drawing/2014/main" id="{00A03841-D4B3-41DB-A9E4-FD1A7AA3DCD3}"/>
              </a:ext>
            </a:extLst>
          </p:cNvPr>
          <p:cNvPicPr>
            <a:picLocks noChangeAspect="1"/>
          </p:cNvPicPr>
          <p:nvPr/>
        </p:nvPicPr>
        <p:blipFill>
          <a:blip r:embed="rId3"/>
          <a:stretch>
            <a:fillRect/>
          </a:stretch>
        </p:blipFill>
        <p:spPr>
          <a:xfrm>
            <a:off x="1154954" y="2256455"/>
            <a:ext cx="3279932" cy="719390"/>
          </a:xfrm>
          <a:prstGeom prst="rect">
            <a:avLst/>
          </a:prstGeom>
        </p:spPr>
      </p:pic>
      <p:pic>
        <p:nvPicPr>
          <p:cNvPr id="17" name="Picture 16">
            <a:extLst>
              <a:ext uri="{FF2B5EF4-FFF2-40B4-BE49-F238E27FC236}">
                <a16:creationId xmlns="" xmlns:a16="http://schemas.microsoft.com/office/drawing/2014/main" id="{F4BE34B9-9B6D-4828-A436-D45837E061D9}"/>
              </a:ext>
            </a:extLst>
          </p:cNvPr>
          <p:cNvPicPr>
            <a:picLocks noChangeAspect="1"/>
          </p:cNvPicPr>
          <p:nvPr/>
        </p:nvPicPr>
        <p:blipFill>
          <a:blip r:embed="rId4"/>
          <a:stretch>
            <a:fillRect/>
          </a:stretch>
        </p:blipFill>
        <p:spPr>
          <a:xfrm>
            <a:off x="6517108" y="2256455"/>
            <a:ext cx="3237257" cy="719390"/>
          </a:xfrm>
          <a:prstGeom prst="rect">
            <a:avLst/>
          </a:prstGeom>
        </p:spPr>
      </p:pic>
      <p:cxnSp>
        <p:nvCxnSpPr>
          <p:cNvPr id="19" name="Straight Connector 18">
            <a:extLst>
              <a:ext uri="{FF2B5EF4-FFF2-40B4-BE49-F238E27FC236}">
                <a16:creationId xmlns="" xmlns:a16="http://schemas.microsoft.com/office/drawing/2014/main" id="{9FF5D874-3972-4CC6-A572-2F13C799729A}"/>
              </a:ext>
            </a:extLst>
          </p:cNvPr>
          <p:cNvCxnSpPr>
            <a:cxnSpLocks/>
          </p:cNvCxnSpPr>
          <p:nvPr/>
        </p:nvCxnSpPr>
        <p:spPr>
          <a:xfrm>
            <a:off x="6096000" y="2302755"/>
            <a:ext cx="0" cy="455524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70325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7" name="Content Placeholder 10">
            <a:extLst>
              <a:ext uri="{FF2B5EF4-FFF2-40B4-BE49-F238E27FC236}">
                <a16:creationId xmlns="" xmlns:a16="http://schemas.microsoft.com/office/drawing/2014/main" id="{FBEE5DFF-51B5-45E1-BA0D-4FD4681C4CE7}"/>
              </a:ext>
            </a:extLst>
          </p:cNvPr>
          <p:cNvSpPr txBox="1">
            <a:spLocks/>
          </p:cNvSpPr>
          <p:nvPr/>
        </p:nvSpPr>
        <p:spPr>
          <a:xfrm>
            <a:off x="6778522" y="1586500"/>
            <a:ext cx="4727448" cy="320040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dirty="0"/>
              <a:t>This is Dave. It’s Dave’s first year as a band director at Westmore Elementary School and he has two students who will begin the oboe this year. Dave had a woodwind methods class in college, but he was a trombone major so he has a lot of questions about the oboe.</a:t>
            </a:r>
          </a:p>
          <a:p>
            <a:pPr marL="0" indent="0">
              <a:buNone/>
            </a:pPr>
            <a:endParaRPr lang="en-US" dirty="0"/>
          </a:p>
          <a:p>
            <a:pPr marL="0" indent="0">
              <a:buNone/>
            </a:pPr>
            <a:r>
              <a:rPr lang="en-US" b="1" dirty="0"/>
              <a:t>DIRECTIONS: </a:t>
            </a:r>
            <a:r>
              <a:rPr lang="en-US" dirty="0"/>
              <a:t>Click the question </a:t>
            </a:r>
            <a:r>
              <a:rPr lang="en-US" dirty="0" smtClean="0"/>
              <a:t>clouds </a:t>
            </a:r>
            <a:r>
              <a:rPr lang="en-US" dirty="0"/>
              <a:t>to find out more </a:t>
            </a:r>
            <a:r>
              <a:rPr lang="en-US" dirty="0" smtClean="0"/>
              <a:t>about </a:t>
            </a:r>
            <a:r>
              <a:rPr lang="en-US" dirty="0"/>
              <a:t>the oboe.  </a:t>
            </a:r>
          </a:p>
        </p:txBody>
      </p:sp>
      <p:sp>
        <p:nvSpPr>
          <p:cNvPr id="14" name="Thought Bubble: Cloud 13">
            <a:hlinkClick r:id="rId4" action="ppaction://hlinksldjump"/>
            <a:extLst>
              <a:ext uri="{FF2B5EF4-FFF2-40B4-BE49-F238E27FC236}">
                <a16:creationId xmlns="" xmlns:a16="http://schemas.microsoft.com/office/drawing/2014/main" id="{BB5201FE-FFC4-4F69-BFA1-E34425368616}"/>
              </a:ext>
            </a:extLst>
          </p:cNvPr>
          <p:cNvSpPr/>
          <p:nvPr/>
        </p:nvSpPr>
        <p:spPr>
          <a:xfrm rot="839713">
            <a:off x="3809528" y="2416223"/>
            <a:ext cx="2510119" cy="960947"/>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I </a:t>
            </a:r>
            <a:r>
              <a:rPr lang="en-US" sz="1400" b="1" dirty="0">
                <a:solidFill>
                  <a:schemeClr val="tx1"/>
                </a:solidFill>
              </a:rPr>
              <a:t>get students started?</a:t>
            </a:r>
          </a:p>
        </p:txBody>
      </p:sp>
      <p:sp>
        <p:nvSpPr>
          <p:cNvPr id="15" name="Thought Bubble: Cloud 14">
            <a:hlinkClick r:id="rId5" action="ppaction://hlinksldjump"/>
            <a:extLst>
              <a:ext uri="{FF2B5EF4-FFF2-40B4-BE49-F238E27FC236}">
                <a16:creationId xmlns="" xmlns:a16="http://schemas.microsoft.com/office/drawing/2014/main" id="{9DE1EB60-162E-4ED5-8364-82C2D9D0E250}"/>
              </a:ext>
            </a:extLst>
          </p:cNvPr>
          <p:cNvSpPr/>
          <p:nvPr/>
        </p:nvSpPr>
        <p:spPr>
          <a:xfrm rot="20624287">
            <a:off x="487505" y="3952652"/>
            <a:ext cx="2184572" cy="982368"/>
          </a:xfrm>
          <a:prstGeom prst="cloudCallout">
            <a:avLst>
              <a:gd name="adj1" fmla="val 64066"/>
              <a:gd name="adj2" fmla="val -167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type of </a:t>
            </a:r>
            <a:r>
              <a:rPr lang="en-US" sz="1400" b="1" dirty="0">
                <a:solidFill>
                  <a:schemeClr val="tx1"/>
                </a:solidFill>
              </a:rPr>
              <a:t>music</a:t>
            </a:r>
            <a:r>
              <a:rPr lang="en-US" sz="1400" dirty="0">
                <a:solidFill>
                  <a:schemeClr val="tx1"/>
                </a:solidFill>
              </a:rPr>
              <a:t> should I use?</a:t>
            </a:r>
          </a:p>
        </p:txBody>
      </p:sp>
      <p:sp>
        <p:nvSpPr>
          <p:cNvPr id="16" name="Thought Bubble: Cloud 15">
            <a:hlinkClick r:id="rId6" action="ppaction://hlinksldjump"/>
            <a:extLst>
              <a:ext uri="{FF2B5EF4-FFF2-40B4-BE49-F238E27FC236}">
                <a16:creationId xmlns="" xmlns:a16="http://schemas.microsoft.com/office/drawing/2014/main"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type of </a:t>
            </a:r>
            <a:r>
              <a:rPr lang="en-US" sz="1400" b="1" dirty="0">
                <a:solidFill>
                  <a:schemeClr val="tx1"/>
                </a:solidFill>
              </a:rPr>
              <a:t>equipment</a:t>
            </a:r>
            <a:r>
              <a:rPr lang="en-US" sz="1400" dirty="0">
                <a:solidFill>
                  <a:schemeClr val="tx1"/>
                </a:solidFill>
              </a:rPr>
              <a:t> should I recommend?</a:t>
            </a:r>
          </a:p>
        </p:txBody>
      </p:sp>
      <p:sp>
        <p:nvSpPr>
          <p:cNvPr id="17" name="Thought Bubble: Cloud 16">
            <a:hlinkClick r:id="rId7" action="ppaction://hlinksldjump"/>
            <a:extLst>
              <a:ext uri="{FF2B5EF4-FFF2-40B4-BE49-F238E27FC236}">
                <a16:creationId xmlns="" xmlns:a16="http://schemas.microsoft.com/office/drawing/2014/main" id="{FFEDC12D-5C02-4A4E-B5B7-D86DB468C98A}"/>
              </a:ext>
            </a:extLst>
          </p:cNvPr>
          <p:cNvSpPr/>
          <p:nvPr/>
        </p:nvSpPr>
        <p:spPr>
          <a:xfrm rot="692991">
            <a:off x="4032146" y="3814115"/>
            <a:ext cx="2358076" cy="920607"/>
          </a:xfrm>
          <a:prstGeom prst="cloudCallout">
            <a:avLst>
              <a:gd name="adj1" fmla="val -53838"/>
              <a:gd name="adj2" fmla="val -223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does the </a:t>
            </a:r>
            <a:r>
              <a:rPr lang="en-US" sz="1400" b="1" dirty="0">
                <a:solidFill>
                  <a:schemeClr val="tx1"/>
                </a:solidFill>
              </a:rPr>
              <a:t>fingering system </a:t>
            </a:r>
            <a:r>
              <a:rPr lang="en-US" sz="1400" dirty="0">
                <a:solidFill>
                  <a:schemeClr val="tx1"/>
                </a:solidFill>
              </a:rPr>
              <a:t>work?</a:t>
            </a:r>
          </a:p>
        </p:txBody>
      </p:sp>
      <p:sp>
        <p:nvSpPr>
          <p:cNvPr id="18" name="Thought Bubble: Cloud 17">
            <a:hlinkClick r:id="rId8" action="ppaction://hlinksldjump"/>
            <a:extLst>
              <a:ext uri="{FF2B5EF4-FFF2-40B4-BE49-F238E27FC236}">
                <a16:creationId xmlns="" xmlns:a16="http://schemas.microsoft.com/office/drawing/2014/main" id="{375F7071-2F06-4D65-A477-247AAB07650D}"/>
              </a:ext>
            </a:extLst>
          </p:cNvPr>
          <p:cNvSpPr/>
          <p:nvPr/>
        </p:nvSpPr>
        <p:spPr>
          <a:xfrm>
            <a:off x="2525924" y="1586500"/>
            <a:ext cx="2355684" cy="784896"/>
          </a:xfrm>
          <a:prstGeom prst="cloudCallout">
            <a:avLst>
              <a:gd name="adj1" fmla="val -9534"/>
              <a:gd name="adj2" fmla="val 163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t>
            </a:r>
            <a:r>
              <a:rPr lang="en-US" sz="1400" b="1" dirty="0">
                <a:solidFill>
                  <a:schemeClr val="tx1"/>
                </a:solidFill>
              </a:rPr>
              <a:t>resources</a:t>
            </a:r>
            <a:r>
              <a:rPr lang="en-US" sz="1400" dirty="0">
                <a:solidFill>
                  <a:schemeClr val="tx1"/>
                </a:solidFill>
              </a:rPr>
              <a:t> are out there?</a:t>
            </a:r>
          </a:p>
        </p:txBody>
      </p:sp>
      <p:sp>
        <p:nvSpPr>
          <p:cNvPr id="9" name="Title 3">
            <a:extLst>
              <a:ext uri="{FF2B5EF4-FFF2-40B4-BE49-F238E27FC236}">
                <a16:creationId xmlns="" xmlns:a16="http://schemas.microsoft.com/office/drawing/2014/main"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Meet Dave.</a:t>
            </a:r>
          </a:p>
        </p:txBody>
      </p:sp>
    </p:spTree>
    <p:custDataLst>
      <p:tags r:id="rId1"/>
    </p:custDataLst>
    <p:extLst>
      <p:ext uri="{BB962C8B-B14F-4D97-AF65-F5344CB8AC3E}">
        <p14:creationId xmlns:p14="http://schemas.microsoft.com/office/powerpoint/2010/main" val="2819167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 xmlns:a16="http://schemas.microsoft.com/office/drawing/2014/main" id="{BB5201FE-FFC4-4F69-BFA1-E34425368616}"/>
              </a:ext>
            </a:extLst>
          </p:cNvPr>
          <p:cNvSpPr/>
          <p:nvPr/>
        </p:nvSpPr>
        <p:spPr>
          <a:xfrm rot="839713">
            <a:off x="3809528" y="2416223"/>
            <a:ext cx="2510119" cy="960947"/>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types of </a:t>
            </a:r>
            <a:r>
              <a:rPr lang="en-US" sz="1400" b="1" dirty="0">
                <a:solidFill>
                  <a:schemeClr val="tx1"/>
                </a:solidFill>
              </a:rPr>
              <a:t>accessories </a:t>
            </a:r>
            <a:r>
              <a:rPr lang="en-US" sz="1400" dirty="0">
                <a:solidFill>
                  <a:schemeClr val="tx1"/>
                </a:solidFill>
              </a:rPr>
              <a:t>will students need?</a:t>
            </a:r>
          </a:p>
        </p:txBody>
      </p:sp>
      <p:sp>
        <p:nvSpPr>
          <p:cNvPr id="16" name="Thought Bubble: Cloud 15">
            <a:hlinkClick r:id="rId5" action="ppaction://hlinksldjump"/>
            <a:extLst>
              <a:ext uri="{FF2B5EF4-FFF2-40B4-BE49-F238E27FC236}">
                <a16:creationId xmlns="" xmlns:a16="http://schemas.microsoft.com/office/drawing/2014/main" id="{11365BA9-3ADB-45E8-8AB3-E844260D27AC}"/>
              </a:ext>
            </a:extLst>
          </p:cNvPr>
          <p:cNvSpPr/>
          <p:nvPr/>
        </p:nvSpPr>
        <p:spPr>
          <a:xfrm rot="20583981">
            <a:off x="471774" y="2320824"/>
            <a:ext cx="2665004" cy="1281117"/>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brand of </a:t>
            </a:r>
            <a:r>
              <a:rPr lang="en-US" sz="1400" b="1" dirty="0">
                <a:solidFill>
                  <a:schemeClr val="tx1"/>
                </a:solidFill>
              </a:rPr>
              <a:t>instruments </a:t>
            </a:r>
            <a:r>
              <a:rPr lang="en-US" sz="1400" dirty="0">
                <a:solidFill>
                  <a:schemeClr val="tx1"/>
                </a:solidFill>
              </a:rPr>
              <a:t>do I recommend t students?</a:t>
            </a:r>
          </a:p>
        </p:txBody>
      </p:sp>
      <p:sp>
        <p:nvSpPr>
          <p:cNvPr id="9" name="Title 3">
            <a:extLst>
              <a:ext uri="{FF2B5EF4-FFF2-40B4-BE49-F238E27FC236}">
                <a16:creationId xmlns="" xmlns:a16="http://schemas.microsoft.com/office/drawing/2014/main" id="{46C69AD6-9EE6-4058-91A3-A86BB413910F}"/>
              </a:ext>
            </a:extLst>
          </p:cNvPr>
          <p:cNvSpPr>
            <a:spLocks noGrp="1"/>
          </p:cNvSpPr>
          <p:nvPr>
            <p:ph type="title"/>
          </p:nvPr>
        </p:nvSpPr>
        <p:spPr>
          <a:xfrm>
            <a:off x="1154955" y="476250"/>
            <a:ext cx="3865134" cy="533400"/>
          </a:xfrm>
        </p:spPr>
        <p:txBody>
          <a:bodyPr>
            <a:normAutofit fontScale="90000"/>
          </a:bodyPr>
          <a:lstStyle/>
          <a:p>
            <a:r>
              <a:rPr lang="en-US" dirty="0"/>
              <a:t>Equipment</a:t>
            </a:r>
          </a:p>
        </p:txBody>
      </p:sp>
      <p:sp>
        <p:nvSpPr>
          <p:cNvPr id="2" name="Rectangle 1">
            <a:hlinkClick r:id="rId6" action="ppaction://hlinksldjump"/>
            <a:extLst>
              <a:ext uri="{FF2B5EF4-FFF2-40B4-BE49-F238E27FC236}">
                <a16:creationId xmlns="" xmlns:a16="http://schemas.microsoft.com/office/drawing/2014/main" id="{0C5D67B7-80D1-427C-ADF5-72C60DD492D5}"/>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3" name="TextBox 2">
            <a:extLst>
              <a:ext uri="{FF2B5EF4-FFF2-40B4-BE49-F238E27FC236}">
                <a16:creationId xmlns="" xmlns:a16="http://schemas.microsoft.com/office/drawing/2014/main" id="{CD642DDF-2D7D-4A08-8E52-B42E5534189B}"/>
              </a:ext>
            </a:extLst>
          </p:cNvPr>
          <p:cNvSpPr txBox="1"/>
          <p:nvPr/>
        </p:nvSpPr>
        <p:spPr>
          <a:xfrm>
            <a:off x="6775704" y="1591056"/>
            <a:ext cx="4728982" cy="5355312"/>
          </a:xfrm>
          <a:prstGeom prst="rect">
            <a:avLst/>
          </a:prstGeom>
          <a:noFill/>
        </p:spPr>
        <p:txBody>
          <a:bodyPr wrap="square" rtlCol="0">
            <a:spAutoFit/>
          </a:bodyPr>
          <a:lstStyle/>
          <a:p>
            <a:r>
              <a:rPr lang="en-US" dirty="0"/>
              <a:t>Student oboes are made of plastic and come without the extra keys found on professional model instruments. Plastic is recommended for beginners as it is more durable. There are many options available to rent or purchase an instrument</a:t>
            </a:r>
            <a:r>
              <a:rPr lang="en-US" dirty="0" smtClean="0"/>
              <a:t>.</a:t>
            </a:r>
          </a:p>
          <a:p>
            <a:endParaRPr lang="en-US" dirty="0"/>
          </a:p>
          <a:p>
            <a:r>
              <a:rPr lang="en-US" b="1" dirty="0"/>
              <a:t>DIRECTIONS: </a:t>
            </a:r>
            <a:r>
              <a:rPr lang="en-US" dirty="0"/>
              <a:t>Click the question </a:t>
            </a:r>
            <a:r>
              <a:rPr lang="en-US" dirty="0" smtClean="0"/>
              <a:t>clouds </a:t>
            </a:r>
            <a:r>
              <a:rPr lang="en-US" dirty="0"/>
              <a:t>to find out more about </a:t>
            </a:r>
            <a:r>
              <a:rPr lang="en-US" dirty="0" smtClean="0"/>
              <a:t>instruments and accessories.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4240560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13D616E-DAC8-4D11-9991-880D38EBCB9F}"/>
              </a:ext>
            </a:extLst>
          </p:cNvPr>
          <p:cNvSpPr>
            <a:spLocks noGrp="1"/>
          </p:cNvSpPr>
          <p:nvPr>
            <p:ph type="title"/>
          </p:nvPr>
        </p:nvSpPr>
        <p:spPr/>
        <p:txBody>
          <a:bodyPr/>
          <a:lstStyle/>
          <a:p>
            <a:r>
              <a:rPr lang="en-US" dirty="0"/>
              <a:t>Instruments</a:t>
            </a:r>
          </a:p>
        </p:txBody>
      </p:sp>
      <p:sp>
        <p:nvSpPr>
          <p:cNvPr id="5" name="Text Placeholder 4">
            <a:extLst>
              <a:ext uri="{FF2B5EF4-FFF2-40B4-BE49-F238E27FC236}">
                <a16:creationId xmlns="" xmlns:a16="http://schemas.microsoft.com/office/drawing/2014/main" id="{E63DC674-236B-4AEA-B120-B913C2C12092}"/>
              </a:ext>
            </a:extLst>
          </p:cNvPr>
          <p:cNvSpPr>
            <a:spLocks noGrp="1"/>
          </p:cNvSpPr>
          <p:nvPr>
            <p:ph type="body" idx="1"/>
          </p:nvPr>
        </p:nvSpPr>
        <p:spPr>
          <a:xfrm>
            <a:off x="8027695" y="2750150"/>
            <a:ext cx="3141878" cy="576262"/>
          </a:xfrm>
        </p:spPr>
        <p:txBody>
          <a:bodyPr/>
          <a:lstStyle/>
          <a:p>
            <a:r>
              <a:rPr lang="en-US" dirty="0"/>
              <a:t>Yamaha  YOB-441</a:t>
            </a:r>
          </a:p>
          <a:p>
            <a:r>
              <a:rPr lang="en-US" dirty="0"/>
              <a:t>$2,852 (new)</a:t>
            </a:r>
          </a:p>
        </p:txBody>
      </p:sp>
      <p:sp>
        <p:nvSpPr>
          <p:cNvPr id="6" name="Text Placeholder 5">
            <a:extLst>
              <a:ext uri="{FF2B5EF4-FFF2-40B4-BE49-F238E27FC236}">
                <a16:creationId xmlns="" xmlns:a16="http://schemas.microsoft.com/office/drawing/2014/main" id="{E3D2B37A-75F5-4292-B354-B026626AB3A6}"/>
              </a:ext>
            </a:extLst>
          </p:cNvPr>
          <p:cNvSpPr>
            <a:spLocks noGrp="1"/>
          </p:cNvSpPr>
          <p:nvPr>
            <p:ph type="body" sz="quarter" idx="3"/>
          </p:nvPr>
        </p:nvSpPr>
        <p:spPr>
          <a:xfrm>
            <a:off x="4524828" y="2750150"/>
            <a:ext cx="3147009" cy="576262"/>
          </a:xfrm>
        </p:spPr>
        <p:txBody>
          <a:bodyPr/>
          <a:lstStyle/>
          <a:p>
            <a:r>
              <a:rPr lang="en-US" dirty="0"/>
              <a:t>Selmer 123FB</a:t>
            </a:r>
          </a:p>
          <a:p>
            <a:r>
              <a:rPr lang="en-US" dirty="0"/>
              <a:t>$2,539 (new)</a:t>
            </a:r>
          </a:p>
        </p:txBody>
      </p:sp>
      <p:sp>
        <p:nvSpPr>
          <p:cNvPr id="9" name="Text Placeholder 8">
            <a:extLst>
              <a:ext uri="{FF2B5EF4-FFF2-40B4-BE49-F238E27FC236}">
                <a16:creationId xmlns="" xmlns:a16="http://schemas.microsoft.com/office/drawing/2014/main" id="{DE8E0988-F12B-4BD4-9774-8EFF63FBD594}"/>
              </a:ext>
            </a:extLst>
          </p:cNvPr>
          <p:cNvSpPr>
            <a:spLocks noGrp="1"/>
          </p:cNvSpPr>
          <p:nvPr>
            <p:ph type="body" sz="half" idx="16"/>
          </p:nvPr>
        </p:nvSpPr>
        <p:spPr>
          <a:xfrm>
            <a:off x="4524828" y="3588495"/>
            <a:ext cx="3147009" cy="2847293"/>
          </a:xfrm>
        </p:spPr>
        <p:txBody>
          <a:bodyPr/>
          <a:lstStyle/>
          <a:p>
            <a:pPr marL="285750" indent="-285750">
              <a:spcBef>
                <a:spcPts val="0"/>
              </a:spcBef>
              <a:buFont typeface="Arial" panose="020B0604020202020204" pitchFamily="34" charset="0"/>
              <a:buChar char="•"/>
            </a:pPr>
            <a:r>
              <a:rPr lang="en-US" dirty="0"/>
              <a:t>Key of C</a:t>
            </a:r>
          </a:p>
          <a:p>
            <a:pPr marL="285750" indent="-285750">
              <a:spcBef>
                <a:spcPts val="0"/>
              </a:spcBef>
              <a:buFont typeface="Arial" panose="020B0604020202020204" pitchFamily="34" charset="0"/>
              <a:buChar char="•"/>
            </a:pPr>
            <a:r>
              <a:rPr lang="en-US" dirty="0"/>
              <a:t>Resonite body</a:t>
            </a:r>
          </a:p>
          <a:p>
            <a:pPr marL="285750" indent="-285750">
              <a:spcBef>
                <a:spcPts val="0"/>
              </a:spcBef>
              <a:buFont typeface="Arial" panose="020B0604020202020204" pitchFamily="34" charset="0"/>
              <a:buChar char="•"/>
            </a:pPr>
            <a:r>
              <a:rPr lang="en-US" dirty="0"/>
              <a:t>Modified conservatory system </a:t>
            </a:r>
          </a:p>
          <a:p>
            <a:pPr marL="285750" indent="-285750">
              <a:spcBef>
                <a:spcPts val="0"/>
              </a:spcBef>
              <a:buFont typeface="Arial" panose="020B0604020202020204" pitchFamily="34" charset="0"/>
              <a:buChar char="•"/>
            </a:pPr>
            <a:r>
              <a:rPr lang="en-US" dirty="0"/>
              <a:t>Ab-Bb and left-hand C-D trills</a:t>
            </a:r>
          </a:p>
          <a:p>
            <a:pPr marL="285750" indent="-285750">
              <a:spcBef>
                <a:spcPts val="0"/>
              </a:spcBef>
              <a:buFont typeface="Arial" panose="020B0604020202020204" pitchFamily="34" charset="0"/>
              <a:buChar char="•"/>
            </a:pPr>
            <a:r>
              <a:rPr lang="en-US" dirty="0"/>
              <a:t>Range to low Bb</a:t>
            </a:r>
          </a:p>
        </p:txBody>
      </p:sp>
      <p:sp>
        <p:nvSpPr>
          <p:cNvPr id="15" name="Rectangle 14">
            <a:hlinkClick r:id="rId3" action="ppaction://hlinksldjump"/>
            <a:extLst>
              <a:ext uri="{FF2B5EF4-FFF2-40B4-BE49-F238E27FC236}">
                <a16:creationId xmlns="" xmlns:a16="http://schemas.microsoft.com/office/drawing/2014/main" id="{95696411-9A18-476D-9FA8-5347D82C2132}"/>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16" name="Rectangle 15">
            <a:hlinkClick r:id="rId4" action="ppaction://hlinksldjump"/>
            <a:extLst>
              <a:ext uri="{FF2B5EF4-FFF2-40B4-BE49-F238E27FC236}">
                <a16:creationId xmlns="" xmlns:a16="http://schemas.microsoft.com/office/drawing/2014/main" id="{EE59509B-16BA-4463-872E-5DC33AD35E72}"/>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EQUIPMENT</a:t>
            </a:r>
          </a:p>
        </p:txBody>
      </p:sp>
      <p:sp>
        <p:nvSpPr>
          <p:cNvPr id="21" name="Text Placeholder 8">
            <a:extLst>
              <a:ext uri="{FF2B5EF4-FFF2-40B4-BE49-F238E27FC236}">
                <a16:creationId xmlns="" xmlns:a16="http://schemas.microsoft.com/office/drawing/2014/main" id="{5F52071B-B0AB-46A8-A45A-FFB293674E6A}"/>
              </a:ext>
            </a:extLst>
          </p:cNvPr>
          <p:cNvSpPr txBox="1">
            <a:spLocks/>
          </p:cNvSpPr>
          <p:nvPr/>
        </p:nvSpPr>
        <p:spPr>
          <a:xfrm>
            <a:off x="8027695" y="3588495"/>
            <a:ext cx="3147009" cy="284729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spcBef>
                <a:spcPts val="0"/>
              </a:spcBef>
              <a:buFont typeface="Arial" panose="020B0604020202020204" pitchFamily="34" charset="0"/>
              <a:buChar char="•"/>
            </a:pPr>
            <a:r>
              <a:rPr lang="en-US" dirty="0"/>
              <a:t>Modified conservatory system</a:t>
            </a:r>
          </a:p>
          <a:p>
            <a:pPr marL="285750" indent="-285750">
              <a:spcBef>
                <a:spcPts val="0"/>
              </a:spcBef>
              <a:buFont typeface="Arial" panose="020B0604020202020204" pitchFamily="34" charset="0"/>
              <a:buChar char="•"/>
            </a:pPr>
            <a:r>
              <a:rPr lang="en-US" dirty="0"/>
              <a:t>Semi-automatic octave keys</a:t>
            </a:r>
          </a:p>
          <a:p>
            <a:pPr marL="285750" indent="-285750">
              <a:spcBef>
                <a:spcPts val="0"/>
              </a:spcBef>
              <a:buFont typeface="Arial" panose="020B0604020202020204" pitchFamily="34" charset="0"/>
              <a:buChar char="•"/>
            </a:pPr>
            <a:r>
              <a:rPr lang="en-US" dirty="0"/>
              <a:t>Covered keys</a:t>
            </a:r>
          </a:p>
          <a:p>
            <a:pPr marL="285750" indent="-285750">
              <a:spcBef>
                <a:spcPts val="0"/>
              </a:spcBef>
              <a:buFont typeface="Arial" panose="020B0604020202020204" pitchFamily="34" charset="0"/>
              <a:buChar char="•"/>
            </a:pPr>
            <a:r>
              <a:rPr lang="en-US" dirty="0"/>
              <a:t>Trill keys: C# t D#, F# to G#, A# to B, B to C#, right C to D</a:t>
            </a:r>
          </a:p>
          <a:p>
            <a:pPr marL="285750" indent="-285750">
              <a:spcBef>
                <a:spcPts val="0"/>
              </a:spcBef>
              <a:buFont typeface="Arial" panose="020B0604020202020204" pitchFamily="34" charset="0"/>
              <a:buChar char="•"/>
            </a:pPr>
            <a:r>
              <a:rPr lang="en-US" dirty="0"/>
              <a:t>ABS resin body</a:t>
            </a:r>
          </a:p>
          <a:p>
            <a:pPr marL="285750" indent="-285750">
              <a:spcBef>
                <a:spcPts val="0"/>
              </a:spcBef>
              <a:buFont typeface="Arial" panose="020B0604020202020204" pitchFamily="34" charset="0"/>
              <a:buChar char="•"/>
            </a:pPr>
            <a:endParaRPr lang="en-US" dirty="0"/>
          </a:p>
        </p:txBody>
      </p:sp>
      <p:sp>
        <p:nvSpPr>
          <p:cNvPr id="24" name="TextBox 23">
            <a:extLst>
              <a:ext uri="{FF2B5EF4-FFF2-40B4-BE49-F238E27FC236}">
                <a16:creationId xmlns="" xmlns:a16="http://schemas.microsoft.com/office/drawing/2014/main" id="{A2E35BD0-3BDC-4980-899B-F3E90FF364F5}"/>
              </a:ext>
            </a:extLst>
          </p:cNvPr>
          <p:cNvSpPr txBox="1"/>
          <p:nvPr/>
        </p:nvSpPr>
        <p:spPr>
          <a:xfrm>
            <a:off x="507037" y="2526857"/>
            <a:ext cx="3657269" cy="3323987"/>
          </a:xfrm>
          <a:prstGeom prst="rect">
            <a:avLst/>
          </a:prstGeom>
          <a:noFill/>
        </p:spPr>
        <p:txBody>
          <a:bodyPr wrap="square" rtlCol="0">
            <a:spAutoFit/>
          </a:bodyPr>
          <a:lstStyle/>
          <a:p>
            <a:r>
              <a:rPr lang="en-US" sz="1400" dirty="0"/>
              <a:t>These are some of the better models of student oboes and, as a result, they cost a little more.  These instruments both use the modified conservatory system which is usually only available on intermediate instruments.  The additional trill keys allow a smooth transition from note to note.</a:t>
            </a:r>
          </a:p>
          <a:p>
            <a:endParaRPr lang="en-US" sz="1400" dirty="0"/>
          </a:p>
          <a:p>
            <a:r>
              <a:rPr lang="en-US" sz="1400" dirty="0"/>
              <a:t>Additional Brands:</a:t>
            </a:r>
          </a:p>
          <a:p>
            <a:pPr marL="285750" indent="-285750">
              <a:buFont typeface="Arial" panose="020B0604020202020204" pitchFamily="34" charset="0"/>
              <a:buChar char="•"/>
            </a:pPr>
            <a:r>
              <a:rPr lang="en-US" sz="1400" dirty="0"/>
              <a:t>Bundy</a:t>
            </a:r>
          </a:p>
          <a:p>
            <a:pPr marL="285750" indent="-285750">
              <a:buFont typeface="Arial" panose="020B0604020202020204" pitchFamily="34" charset="0"/>
              <a:buChar char="•"/>
            </a:pPr>
            <a:r>
              <a:rPr lang="en-US" sz="1400" dirty="0"/>
              <a:t>Jupiter</a:t>
            </a:r>
          </a:p>
          <a:p>
            <a:pPr marL="285750" indent="-285750">
              <a:buFont typeface="Arial" panose="020B0604020202020204" pitchFamily="34" charset="0"/>
              <a:buChar char="•"/>
            </a:pPr>
            <a:r>
              <a:rPr lang="en-US" sz="1400" dirty="0"/>
              <a:t>Giardinelli</a:t>
            </a:r>
          </a:p>
          <a:p>
            <a:pPr marL="285750" indent="-285750">
              <a:buFont typeface="Arial" panose="020B0604020202020204" pitchFamily="34" charset="0"/>
              <a:buChar char="•"/>
            </a:pPr>
            <a:r>
              <a:rPr lang="en-US" sz="1400" dirty="0"/>
              <a:t>Larilee</a:t>
            </a:r>
          </a:p>
          <a:p>
            <a:pPr marL="285750" indent="-285750">
              <a:buFont typeface="Arial" panose="020B0604020202020204" pitchFamily="34" charset="0"/>
              <a:buChar char="•"/>
            </a:pPr>
            <a:r>
              <a:rPr lang="en-US" sz="1400" dirty="0"/>
              <a:t>Fox</a:t>
            </a:r>
          </a:p>
        </p:txBody>
      </p:sp>
    </p:spTree>
    <p:custDataLst>
      <p:tags r:id="rId1"/>
    </p:custDataLst>
    <p:extLst>
      <p:ext uri="{BB962C8B-B14F-4D97-AF65-F5344CB8AC3E}">
        <p14:creationId xmlns:p14="http://schemas.microsoft.com/office/powerpoint/2010/main" val="2031582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E874AC94-0D99-4F74-B20C-8023044F1E51}"/>
              </a:ext>
            </a:extLst>
          </p:cNvPr>
          <p:cNvSpPr>
            <a:spLocks noGrp="1"/>
          </p:cNvSpPr>
          <p:nvPr>
            <p:ph type="title"/>
          </p:nvPr>
        </p:nvSpPr>
        <p:spPr/>
        <p:txBody>
          <a:bodyPr/>
          <a:lstStyle/>
          <a:p>
            <a:r>
              <a:rPr lang="en-US" dirty="0"/>
              <a:t>Accessories</a:t>
            </a:r>
          </a:p>
        </p:txBody>
      </p:sp>
      <p:sp>
        <p:nvSpPr>
          <p:cNvPr id="12" name="Rectangle 11">
            <a:hlinkClick r:id="rId3" action="ppaction://hlinksldjump"/>
            <a:extLst>
              <a:ext uri="{FF2B5EF4-FFF2-40B4-BE49-F238E27FC236}">
                <a16:creationId xmlns="" xmlns:a16="http://schemas.microsoft.com/office/drawing/2014/main" id="{2E7A66DD-F074-4B05-A0CE-B9A5B11F2714}"/>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13" name="Rectangle 12">
            <a:hlinkClick r:id="rId4" action="ppaction://hlinksldjump"/>
            <a:extLst>
              <a:ext uri="{FF2B5EF4-FFF2-40B4-BE49-F238E27FC236}">
                <a16:creationId xmlns="" xmlns:a16="http://schemas.microsoft.com/office/drawing/2014/main" id="{C1D0BCDC-8B61-4F7D-965B-3F604868784D}"/>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EQUIPMENT</a:t>
            </a:r>
          </a:p>
        </p:txBody>
      </p:sp>
      <p:cxnSp>
        <p:nvCxnSpPr>
          <p:cNvPr id="10" name="Straight Connector 9">
            <a:extLst>
              <a:ext uri="{FF2B5EF4-FFF2-40B4-BE49-F238E27FC236}">
                <a16:creationId xmlns="" xmlns:a16="http://schemas.microsoft.com/office/drawing/2014/main" id="{3E7ED9F9-4F1E-4E95-B687-15334A1A3B56}"/>
              </a:ext>
            </a:extLst>
          </p:cNvPr>
          <p:cNvCxnSpPr/>
          <p:nvPr/>
        </p:nvCxnSpPr>
        <p:spPr>
          <a:xfrm>
            <a:off x="6096000" y="2256455"/>
            <a:ext cx="0" cy="439199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 xmlns:a16="http://schemas.microsoft.com/office/drawing/2014/main" id="{2DD508BE-74B7-45F2-BF05-DBA4D18A10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95" y="2583140"/>
            <a:ext cx="2885886" cy="3738623"/>
          </a:xfrm>
          <a:prstGeom prst="rect">
            <a:avLst/>
          </a:prstGeom>
          <a:ln>
            <a:noFill/>
          </a:ln>
          <a:effectLst>
            <a:softEdge rad="112500"/>
          </a:effectLst>
        </p:spPr>
      </p:pic>
      <p:sp>
        <p:nvSpPr>
          <p:cNvPr id="5" name="TextBox 4">
            <a:extLst>
              <a:ext uri="{FF2B5EF4-FFF2-40B4-BE49-F238E27FC236}">
                <a16:creationId xmlns="" xmlns:a16="http://schemas.microsoft.com/office/drawing/2014/main" id="{739B53F3-B8F4-4857-BFCD-42F01080BF53}"/>
              </a:ext>
            </a:extLst>
          </p:cNvPr>
          <p:cNvSpPr txBox="1"/>
          <p:nvPr/>
        </p:nvSpPr>
        <p:spPr>
          <a:xfrm>
            <a:off x="3552064" y="4844116"/>
            <a:ext cx="1134316" cy="369332"/>
          </a:xfrm>
          <a:prstGeom prst="rect">
            <a:avLst/>
          </a:prstGeom>
          <a:noFill/>
        </p:spPr>
        <p:txBody>
          <a:bodyPr wrap="square" rtlCol="0">
            <a:spAutoFit/>
          </a:bodyPr>
          <a:lstStyle/>
          <a:p>
            <a:r>
              <a:rPr lang="en-US" dirty="0"/>
              <a:t>Swab</a:t>
            </a:r>
          </a:p>
        </p:txBody>
      </p:sp>
      <p:sp>
        <p:nvSpPr>
          <p:cNvPr id="14" name="TextBox 13">
            <a:extLst>
              <a:ext uri="{FF2B5EF4-FFF2-40B4-BE49-F238E27FC236}">
                <a16:creationId xmlns="" xmlns:a16="http://schemas.microsoft.com/office/drawing/2014/main" id="{7CFD6E67-2C47-43EF-8CE0-B67793CBF269}"/>
              </a:ext>
            </a:extLst>
          </p:cNvPr>
          <p:cNvSpPr txBox="1"/>
          <p:nvPr/>
        </p:nvSpPr>
        <p:spPr>
          <a:xfrm>
            <a:off x="3552064" y="5804386"/>
            <a:ext cx="1582673" cy="369332"/>
          </a:xfrm>
          <a:prstGeom prst="rect">
            <a:avLst/>
          </a:prstGeom>
          <a:noFill/>
        </p:spPr>
        <p:txBody>
          <a:bodyPr wrap="square" rtlCol="0">
            <a:spAutoFit/>
          </a:bodyPr>
          <a:lstStyle/>
          <a:p>
            <a:r>
              <a:rPr lang="en-US" dirty="0"/>
              <a:t>Reed case</a:t>
            </a:r>
          </a:p>
        </p:txBody>
      </p:sp>
      <p:sp>
        <p:nvSpPr>
          <p:cNvPr id="15" name="TextBox 14">
            <a:extLst>
              <a:ext uri="{FF2B5EF4-FFF2-40B4-BE49-F238E27FC236}">
                <a16:creationId xmlns="" xmlns:a16="http://schemas.microsoft.com/office/drawing/2014/main" id="{C9EAC5ED-4B7B-4C13-881E-0FD79F2B85FE}"/>
              </a:ext>
            </a:extLst>
          </p:cNvPr>
          <p:cNvSpPr txBox="1"/>
          <p:nvPr/>
        </p:nvSpPr>
        <p:spPr>
          <a:xfrm>
            <a:off x="3552064" y="3883846"/>
            <a:ext cx="1582673" cy="369332"/>
          </a:xfrm>
          <a:prstGeom prst="rect">
            <a:avLst/>
          </a:prstGeom>
          <a:noFill/>
        </p:spPr>
        <p:txBody>
          <a:bodyPr wrap="square" rtlCol="0">
            <a:spAutoFit/>
          </a:bodyPr>
          <a:lstStyle/>
          <a:p>
            <a:r>
              <a:rPr lang="en-US" dirty="0"/>
              <a:t>Cork grease</a:t>
            </a:r>
          </a:p>
        </p:txBody>
      </p:sp>
      <p:cxnSp>
        <p:nvCxnSpPr>
          <p:cNvPr id="7" name="Straight Arrow Connector 6">
            <a:extLst>
              <a:ext uri="{FF2B5EF4-FFF2-40B4-BE49-F238E27FC236}">
                <a16:creationId xmlns="" xmlns:a16="http://schemas.microsoft.com/office/drawing/2014/main" id="{5E7A9707-3B04-4B70-B061-D9F874D92DA1}"/>
              </a:ext>
            </a:extLst>
          </p:cNvPr>
          <p:cNvCxnSpPr>
            <a:cxnSpLocks/>
            <a:stCxn id="15" idx="1"/>
          </p:cNvCxnSpPr>
          <p:nvPr/>
        </p:nvCxnSpPr>
        <p:spPr>
          <a:xfrm flipH="1">
            <a:off x="1456660" y="4068512"/>
            <a:ext cx="2095404" cy="127966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1EB6E329-BCFD-4EB9-945D-04858767D0C9}"/>
              </a:ext>
            </a:extLst>
          </p:cNvPr>
          <p:cNvCxnSpPr>
            <a:stCxn id="5" idx="1"/>
          </p:cNvCxnSpPr>
          <p:nvPr/>
        </p:nvCxnSpPr>
        <p:spPr>
          <a:xfrm flipH="1">
            <a:off x="2732567" y="5028782"/>
            <a:ext cx="819497" cy="3406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 xmlns:a16="http://schemas.microsoft.com/office/drawing/2014/main" id="{05E8FFC3-B494-47E3-9E20-BB9E1E703C23}"/>
              </a:ext>
            </a:extLst>
          </p:cNvPr>
          <p:cNvCxnSpPr>
            <a:stCxn id="14" idx="1"/>
          </p:cNvCxnSpPr>
          <p:nvPr/>
        </p:nvCxnSpPr>
        <p:spPr>
          <a:xfrm flipH="1" flipV="1">
            <a:off x="2052084" y="5939115"/>
            <a:ext cx="1499980" cy="4993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5ABD9114-93A7-42AE-86D7-F78ABCEE4A88}"/>
              </a:ext>
            </a:extLst>
          </p:cNvPr>
          <p:cNvPicPr>
            <a:picLocks noChangeAspect="1"/>
          </p:cNvPicPr>
          <p:nvPr/>
        </p:nvPicPr>
        <p:blipFill rotWithShape="1">
          <a:blip r:embed="rId6">
            <a:extLst>
              <a:ext uri="{28A0092B-C50C-407E-A947-70E740481C1C}">
                <a14:useLocalDpi xmlns:a14="http://schemas.microsoft.com/office/drawing/2010/main" val="0"/>
              </a:ext>
            </a:extLst>
          </a:blip>
          <a:srcRect l="38650" t="50000" r="14608" b="7819"/>
          <a:stretch/>
        </p:blipFill>
        <p:spPr>
          <a:xfrm>
            <a:off x="9376579" y="1337211"/>
            <a:ext cx="1811184" cy="2123981"/>
          </a:xfrm>
          <a:prstGeom prst="rect">
            <a:avLst/>
          </a:prstGeom>
          <a:ln>
            <a:noFill/>
          </a:ln>
          <a:effectLst>
            <a:softEdge rad="112500"/>
          </a:effectLst>
        </p:spPr>
      </p:pic>
      <p:sp>
        <p:nvSpPr>
          <p:cNvPr id="27" name="Arrow: Right 26">
            <a:extLst>
              <a:ext uri="{FF2B5EF4-FFF2-40B4-BE49-F238E27FC236}">
                <a16:creationId xmlns="" xmlns:a16="http://schemas.microsoft.com/office/drawing/2014/main" id="{67A2DB7E-0B4A-4871-9C0C-433243B77D2D}"/>
              </a:ext>
            </a:extLst>
          </p:cNvPr>
          <p:cNvSpPr/>
          <p:nvPr/>
        </p:nvSpPr>
        <p:spPr>
          <a:xfrm>
            <a:off x="6953693" y="2052083"/>
            <a:ext cx="2179674" cy="903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Reeds</a:t>
            </a:r>
          </a:p>
        </p:txBody>
      </p:sp>
      <p:sp>
        <p:nvSpPr>
          <p:cNvPr id="28" name="TextBox 27">
            <a:extLst>
              <a:ext uri="{FF2B5EF4-FFF2-40B4-BE49-F238E27FC236}">
                <a16:creationId xmlns="" xmlns:a16="http://schemas.microsoft.com/office/drawing/2014/main" id="{852B84F8-D0AB-483F-9481-6BE1329F3582}"/>
              </a:ext>
            </a:extLst>
          </p:cNvPr>
          <p:cNvSpPr txBox="1"/>
          <p:nvPr/>
        </p:nvSpPr>
        <p:spPr>
          <a:xfrm>
            <a:off x="6868633" y="3636335"/>
            <a:ext cx="4319123" cy="2308324"/>
          </a:xfrm>
          <a:prstGeom prst="rect">
            <a:avLst/>
          </a:prstGeom>
          <a:noFill/>
        </p:spPr>
        <p:txBody>
          <a:bodyPr wrap="square" rtlCol="0">
            <a:spAutoFit/>
          </a:bodyPr>
          <a:lstStyle/>
          <a:p>
            <a:r>
              <a:rPr lang="en-US" sz="1400" dirty="0"/>
              <a:t>Most advanced oboe players make their own reeds, but pre-made reeds can be easily purchased.  These reeds range in price from $8.00 to $24.00 for a single reed.  Some suggested brands for beginners are:</a:t>
            </a:r>
          </a:p>
          <a:p>
            <a:endParaRPr lang="en-US" sz="1400" dirty="0"/>
          </a:p>
          <a:p>
            <a:pPr marL="285750" indent="-285750">
              <a:buFont typeface="Arial" panose="020B0604020202020204" pitchFamily="34" charset="0"/>
              <a:buChar char="•"/>
            </a:pPr>
            <a:r>
              <a:rPr lang="en-US" sz="1400" dirty="0"/>
              <a:t>Eastman</a:t>
            </a:r>
          </a:p>
          <a:p>
            <a:pPr marL="285750" indent="-285750">
              <a:buFont typeface="Arial" panose="020B0604020202020204" pitchFamily="34" charset="0"/>
              <a:buChar char="•"/>
            </a:pPr>
            <a:r>
              <a:rPr lang="en-US" sz="1400" dirty="0"/>
              <a:t>Emerald</a:t>
            </a:r>
          </a:p>
          <a:p>
            <a:pPr marL="285750" indent="-285750">
              <a:buFont typeface="Arial" panose="020B0604020202020204" pitchFamily="34" charset="0"/>
              <a:buChar char="•"/>
            </a:pPr>
            <a:r>
              <a:rPr lang="en-US" sz="1400" dirty="0"/>
              <a:t>Jones</a:t>
            </a:r>
          </a:p>
          <a:p>
            <a:endParaRPr lang="en-US" dirty="0"/>
          </a:p>
        </p:txBody>
      </p:sp>
    </p:spTree>
    <p:custDataLst>
      <p:tags r:id="rId1"/>
    </p:custDataLst>
    <p:extLst>
      <p:ext uri="{BB962C8B-B14F-4D97-AF65-F5344CB8AC3E}">
        <p14:creationId xmlns:p14="http://schemas.microsoft.com/office/powerpoint/2010/main" val="755146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 xmlns:a16="http://schemas.microsoft.com/office/drawing/2014/main" id="{BB5201FE-FFC4-4F69-BFA1-E34425368616}"/>
              </a:ext>
            </a:extLst>
          </p:cNvPr>
          <p:cNvSpPr/>
          <p:nvPr/>
        </p:nvSpPr>
        <p:spPr>
          <a:xfrm rot="839713">
            <a:off x="3914598" y="2122889"/>
            <a:ext cx="2441052" cy="1267178"/>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kind of </a:t>
            </a:r>
            <a:r>
              <a:rPr lang="en-US" sz="1400" b="1" dirty="0">
                <a:solidFill>
                  <a:schemeClr val="tx1"/>
                </a:solidFill>
              </a:rPr>
              <a:t>supplemental music </a:t>
            </a:r>
            <a:r>
              <a:rPr lang="en-US" sz="1400" dirty="0">
                <a:solidFill>
                  <a:schemeClr val="tx1"/>
                </a:solidFill>
              </a:rPr>
              <a:t>is available?</a:t>
            </a:r>
          </a:p>
        </p:txBody>
      </p:sp>
      <p:sp>
        <p:nvSpPr>
          <p:cNvPr id="16" name="Thought Bubble: Cloud 15">
            <a:hlinkClick r:id="rId5" action="ppaction://hlinksldjump"/>
            <a:extLst>
              <a:ext uri="{FF2B5EF4-FFF2-40B4-BE49-F238E27FC236}">
                <a16:creationId xmlns="" xmlns:a16="http://schemas.microsoft.com/office/drawing/2014/main"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t>
            </a:r>
            <a:r>
              <a:rPr lang="en-US" sz="1400" b="1" dirty="0">
                <a:solidFill>
                  <a:schemeClr val="tx1"/>
                </a:solidFill>
              </a:rPr>
              <a:t>method book </a:t>
            </a:r>
            <a:r>
              <a:rPr lang="en-US" sz="1400" dirty="0">
                <a:solidFill>
                  <a:schemeClr val="tx1"/>
                </a:solidFill>
              </a:rPr>
              <a:t>should I use?</a:t>
            </a:r>
          </a:p>
        </p:txBody>
      </p:sp>
      <p:sp>
        <p:nvSpPr>
          <p:cNvPr id="9" name="Title 3">
            <a:extLst>
              <a:ext uri="{FF2B5EF4-FFF2-40B4-BE49-F238E27FC236}">
                <a16:creationId xmlns="" xmlns:a16="http://schemas.microsoft.com/office/drawing/2014/main" id="{46C69AD6-9EE6-4058-91A3-A86BB413910F}"/>
              </a:ext>
            </a:extLst>
          </p:cNvPr>
          <p:cNvSpPr>
            <a:spLocks noGrp="1"/>
          </p:cNvSpPr>
          <p:nvPr>
            <p:ph type="title"/>
          </p:nvPr>
        </p:nvSpPr>
        <p:spPr>
          <a:xfrm>
            <a:off x="1154955" y="476250"/>
            <a:ext cx="3865134" cy="533400"/>
          </a:xfrm>
        </p:spPr>
        <p:txBody>
          <a:bodyPr>
            <a:normAutofit fontScale="90000"/>
          </a:bodyPr>
          <a:lstStyle/>
          <a:p>
            <a:r>
              <a:rPr lang="en-US" dirty="0"/>
              <a:t>Music </a:t>
            </a:r>
          </a:p>
        </p:txBody>
      </p:sp>
      <p:sp>
        <p:nvSpPr>
          <p:cNvPr id="6" name="Rectangle 5">
            <a:hlinkClick r:id="rId6" action="ppaction://hlinksldjump"/>
            <a:extLst>
              <a:ext uri="{FF2B5EF4-FFF2-40B4-BE49-F238E27FC236}">
                <a16:creationId xmlns="" xmlns:a16="http://schemas.microsoft.com/office/drawing/2014/main" id="{426168D2-0C65-43B8-8138-F613F506E224}"/>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2" name="TextBox 1">
            <a:extLst>
              <a:ext uri="{FF2B5EF4-FFF2-40B4-BE49-F238E27FC236}">
                <a16:creationId xmlns="" xmlns:a16="http://schemas.microsoft.com/office/drawing/2014/main" id="{3B6BF221-1C8D-4D33-AF75-3B8883510CE8}"/>
              </a:ext>
            </a:extLst>
          </p:cNvPr>
          <p:cNvSpPr txBox="1"/>
          <p:nvPr/>
        </p:nvSpPr>
        <p:spPr>
          <a:xfrm>
            <a:off x="6775703" y="1591056"/>
            <a:ext cx="4727448" cy="4247317"/>
          </a:xfrm>
          <a:prstGeom prst="rect">
            <a:avLst/>
          </a:prstGeom>
          <a:noFill/>
        </p:spPr>
        <p:txBody>
          <a:bodyPr wrap="square" rtlCol="0">
            <a:spAutoFit/>
          </a:bodyPr>
          <a:lstStyle/>
          <a:p>
            <a:r>
              <a:rPr lang="en-US" dirty="0"/>
              <a:t>There are many band method books on the market that provide interactivity through Smart Music, DVDs, or CDs.  These are the perfect books for today’s students who grew up with technology.  There are also oboe-specific books that focus on the problems and pieces of the oboe.  In addition to the method books generally used in schools, there are supplemental materials that give the students additional options for literature</a:t>
            </a:r>
            <a:r>
              <a:rPr lang="en-US" dirty="0" smtClean="0"/>
              <a:t>.</a:t>
            </a:r>
          </a:p>
          <a:p>
            <a:endParaRPr lang="en-US" dirty="0"/>
          </a:p>
          <a:p>
            <a:r>
              <a:rPr lang="en-US" b="1" dirty="0"/>
              <a:t>DIRECTIONS: </a:t>
            </a:r>
            <a:r>
              <a:rPr lang="en-US" dirty="0"/>
              <a:t>Click the question cloud to find out more about </a:t>
            </a:r>
            <a:r>
              <a:rPr lang="en-US" dirty="0" smtClean="0"/>
              <a:t>books and music.  </a:t>
            </a:r>
            <a:endParaRPr lang="en-US" dirty="0"/>
          </a:p>
          <a:p>
            <a:endParaRPr lang="en-US" dirty="0"/>
          </a:p>
        </p:txBody>
      </p:sp>
    </p:spTree>
    <p:custDataLst>
      <p:tags r:id="rId1"/>
    </p:custDataLst>
    <p:extLst>
      <p:ext uri="{BB962C8B-B14F-4D97-AF65-F5344CB8AC3E}">
        <p14:creationId xmlns:p14="http://schemas.microsoft.com/office/powerpoint/2010/main" val="1289481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22C4F15-8D06-420A-91C2-DAF6F149B6DB}"/>
              </a:ext>
            </a:extLst>
          </p:cNvPr>
          <p:cNvSpPr>
            <a:spLocks noGrp="1"/>
          </p:cNvSpPr>
          <p:nvPr>
            <p:ph type="title"/>
          </p:nvPr>
        </p:nvSpPr>
        <p:spPr/>
        <p:txBody>
          <a:bodyPr/>
          <a:lstStyle/>
          <a:p>
            <a:r>
              <a:rPr lang="en-US" dirty="0"/>
              <a:t>Method Books</a:t>
            </a:r>
          </a:p>
        </p:txBody>
      </p:sp>
      <p:sp>
        <p:nvSpPr>
          <p:cNvPr id="7" name="Text Placeholder 6">
            <a:extLst>
              <a:ext uri="{FF2B5EF4-FFF2-40B4-BE49-F238E27FC236}">
                <a16:creationId xmlns="" xmlns:a16="http://schemas.microsoft.com/office/drawing/2014/main" id="{B3BC332F-F2B5-41AC-82F4-5125B05F7F57}"/>
              </a:ext>
            </a:extLst>
          </p:cNvPr>
          <p:cNvSpPr>
            <a:spLocks noGrp="1"/>
          </p:cNvSpPr>
          <p:nvPr>
            <p:ph type="body" idx="1"/>
          </p:nvPr>
        </p:nvSpPr>
        <p:spPr>
          <a:xfrm>
            <a:off x="1154954" y="3348762"/>
            <a:ext cx="3050438" cy="576262"/>
          </a:xfrm>
        </p:spPr>
        <p:txBody>
          <a:bodyPr/>
          <a:lstStyle/>
          <a:p>
            <a:r>
              <a:rPr lang="en-US" sz="2000" dirty="0"/>
              <a:t>Essential Elements 2000</a:t>
            </a:r>
          </a:p>
          <a:p>
            <a:r>
              <a:rPr lang="en-US" sz="2000" dirty="0"/>
              <a:t>Book 1</a:t>
            </a:r>
          </a:p>
        </p:txBody>
      </p:sp>
      <p:sp>
        <p:nvSpPr>
          <p:cNvPr id="11" name="Text Placeholder 10">
            <a:extLst>
              <a:ext uri="{FF2B5EF4-FFF2-40B4-BE49-F238E27FC236}">
                <a16:creationId xmlns="" xmlns:a16="http://schemas.microsoft.com/office/drawing/2014/main" id="{CFF41239-FBA1-441F-B23D-16E49D4C895A}"/>
              </a:ext>
            </a:extLst>
          </p:cNvPr>
          <p:cNvSpPr>
            <a:spLocks noGrp="1"/>
          </p:cNvSpPr>
          <p:nvPr>
            <p:ph type="body" sz="half" idx="18"/>
          </p:nvPr>
        </p:nvSpPr>
        <p:spPr>
          <a:xfrm>
            <a:off x="1154954" y="3979981"/>
            <a:ext cx="3219590" cy="1761583"/>
          </a:xfrm>
        </p:spPr>
        <p:txBody>
          <a:bodyPr>
            <a:normAutofit lnSpcReduction="10000"/>
          </a:bodyPr>
          <a:lstStyle/>
          <a:p>
            <a:r>
              <a:rPr lang="en-US" sz="1300" dirty="0"/>
              <a:t>This book is great because it can be used with Smart Music and the students have a choice of practicing with a DVD or CD. The layout is attractive and easy-to-read.  The notes are introduced in an odd order and many new notes are introduced at once which could be a problem for young students</a:t>
            </a:r>
            <a:r>
              <a:rPr lang="en-US" dirty="0"/>
              <a:t>.</a:t>
            </a:r>
          </a:p>
        </p:txBody>
      </p:sp>
      <p:sp>
        <p:nvSpPr>
          <p:cNvPr id="8" name="Text Placeholder 7">
            <a:extLst>
              <a:ext uri="{FF2B5EF4-FFF2-40B4-BE49-F238E27FC236}">
                <a16:creationId xmlns="" xmlns:a16="http://schemas.microsoft.com/office/drawing/2014/main" id="{C5B80F10-2AD7-4AA4-B2DA-FEC8AC1CA087}"/>
              </a:ext>
            </a:extLst>
          </p:cNvPr>
          <p:cNvSpPr>
            <a:spLocks noGrp="1"/>
          </p:cNvSpPr>
          <p:nvPr>
            <p:ph type="body" sz="quarter" idx="3"/>
          </p:nvPr>
        </p:nvSpPr>
        <p:spPr>
          <a:xfrm>
            <a:off x="4568865" y="3348762"/>
            <a:ext cx="3050438" cy="576263"/>
          </a:xfrm>
        </p:spPr>
        <p:txBody>
          <a:bodyPr/>
          <a:lstStyle/>
          <a:p>
            <a:r>
              <a:rPr lang="en-US" sz="2000" dirty="0"/>
              <a:t>Rubank </a:t>
            </a:r>
          </a:p>
          <a:p>
            <a:r>
              <a:rPr lang="en-US" sz="2000" dirty="0"/>
              <a:t>Elementary Method</a:t>
            </a:r>
          </a:p>
        </p:txBody>
      </p:sp>
      <p:sp>
        <p:nvSpPr>
          <p:cNvPr id="12" name="Text Placeholder 11">
            <a:extLst>
              <a:ext uri="{FF2B5EF4-FFF2-40B4-BE49-F238E27FC236}">
                <a16:creationId xmlns="" xmlns:a16="http://schemas.microsoft.com/office/drawing/2014/main" id="{865AC78B-BB9E-45A2-B552-82EAC07E94A3}"/>
              </a:ext>
            </a:extLst>
          </p:cNvPr>
          <p:cNvSpPr>
            <a:spLocks noGrp="1"/>
          </p:cNvSpPr>
          <p:nvPr>
            <p:ph type="body" sz="half" idx="19"/>
          </p:nvPr>
        </p:nvSpPr>
        <p:spPr>
          <a:xfrm>
            <a:off x="4570172" y="3979981"/>
            <a:ext cx="3219590" cy="1761584"/>
          </a:xfrm>
        </p:spPr>
        <p:txBody>
          <a:bodyPr>
            <a:noAutofit/>
          </a:bodyPr>
          <a:lstStyle/>
          <a:p>
            <a:r>
              <a:rPr lang="en-US" dirty="0"/>
              <a:t>This book is  very basic and low-tech. Rubank is always the best way to learn scales and technique. Oboe fingerings have changed over the years, so there are some incorrect fingerings in this book. The book also advances at a rapid pace which might be too fast for younger students. </a:t>
            </a:r>
          </a:p>
        </p:txBody>
      </p:sp>
      <p:sp>
        <p:nvSpPr>
          <p:cNvPr id="9" name="Text Placeholder 8">
            <a:extLst>
              <a:ext uri="{FF2B5EF4-FFF2-40B4-BE49-F238E27FC236}">
                <a16:creationId xmlns="" xmlns:a16="http://schemas.microsoft.com/office/drawing/2014/main" id="{D81B27A1-E429-464F-AA05-4B41CE77A15A}"/>
              </a:ext>
            </a:extLst>
          </p:cNvPr>
          <p:cNvSpPr>
            <a:spLocks noGrp="1"/>
          </p:cNvSpPr>
          <p:nvPr>
            <p:ph type="body" sz="quarter" idx="13"/>
          </p:nvPr>
        </p:nvSpPr>
        <p:spPr>
          <a:xfrm>
            <a:off x="7982775" y="3348763"/>
            <a:ext cx="3051095" cy="576262"/>
          </a:xfrm>
        </p:spPr>
        <p:txBody>
          <a:bodyPr/>
          <a:lstStyle/>
          <a:p>
            <a:r>
              <a:rPr lang="en-US" sz="2000" dirty="0"/>
              <a:t>Geckler Oboe Method Book 1</a:t>
            </a:r>
          </a:p>
        </p:txBody>
      </p:sp>
      <p:sp>
        <p:nvSpPr>
          <p:cNvPr id="13" name="Text Placeholder 12">
            <a:extLst>
              <a:ext uri="{FF2B5EF4-FFF2-40B4-BE49-F238E27FC236}">
                <a16:creationId xmlns="" xmlns:a16="http://schemas.microsoft.com/office/drawing/2014/main" id="{18FC2677-60DC-4EFB-B8C1-52847E03FEFC}"/>
              </a:ext>
            </a:extLst>
          </p:cNvPr>
          <p:cNvSpPr>
            <a:spLocks noGrp="1"/>
          </p:cNvSpPr>
          <p:nvPr>
            <p:ph type="body" sz="half" idx="20"/>
          </p:nvPr>
        </p:nvSpPr>
        <p:spPr>
          <a:xfrm>
            <a:off x="7982775" y="3979979"/>
            <a:ext cx="3050437" cy="1445405"/>
          </a:xfrm>
        </p:spPr>
        <p:txBody>
          <a:bodyPr>
            <a:normAutofit/>
          </a:bodyPr>
          <a:lstStyle/>
          <a:p>
            <a:r>
              <a:rPr lang="en-US" dirty="0"/>
              <a:t>This is a more oboe-specific book and might  be better used in a private lesson setting.  The book has no interactive elements, but does offer oboe specific problems, exercises, and music.</a:t>
            </a:r>
          </a:p>
        </p:txBody>
      </p:sp>
      <p:sp>
        <p:nvSpPr>
          <p:cNvPr id="5" name="Rectangle 4">
            <a:hlinkClick r:id="rId3" action="ppaction://hlinksldjump"/>
            <a:extLst>
              <a:ext uri="{FF2B5EF4-FFF2-40B4-BE49-F238E27FC236}">
                <a16:creationId xmlns="" xmlns:a16="http://schemas.microsoft.com/office/drawing/2014/main" id="{76BDF556-995F-4ECE-9C63-E34E969C24C8}"/>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6" name="Rectangle 5">
            <a:hlinkClick r:id="rId4" action="ppaction://hlinksldjump"/>
            <a:extLst>
              <a:ext uri="{FF2B5EF4-FFF2-40B4-BE49-F238E27FC236}">
                <a16:creationId xmlns="" xmlns:a16="http://schemas.microsoft.com/office/drawing/2014/main" id="{9406DF48-6EE6-413E-B2BF-EE55ACE55397}"/>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MUSIC</a:t>
            </a:r>
          </a:p>
        </p:txBody>
      </p:sp>
      <p:pic>
        <p:nvPicPr>
          <p:cNvPr id="19" name="Picture 18">
            <a:extLst>
              <a:ext uri="{FF2B5EF4-FFF2-40B4-BE49-F238E27FC236}">
                <a16:creationId xmlns="" xmlns:a16="http://schemas.microsoft.com/office/drawing/2014/main" id="{A0552C05-354E-45A9-975A-28DE2A15C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2042" y="1607992"/>
            <a:ext cx="1144062" cy="1502442"/>
          </a:xfrm>
          <a:prstGeom prst="rect">
            <a:avLst/>
          </a:prstGeom>
          <a:ln>
            <a:noFill/>
          </a:ln>
          <a:effectLst>
            <a:outerShdw blurRad="292100" dist="139700" dir="2700000" sx="87000" sy="87000" algn="tl" rotWithShape="0">
              <a:srgbClr val="333333">
                <a:alpha val="65000"/>
              </a:srgbClr>
            </a:outerShdw>
          </a:effectLst>
        </p:spPr>
      </p:pic>
      <p:pic>
        <p:nvPicPr>
          <p:cNvPr id="21" name="Picture 20">
            <a:extLst>
              <a:ext uri="{FF2B5EF4-FFF2-40B4-BE49-F238E27FC236}">
                <a16:creationId xmlns="" xmlns:a16="http://schemas.microsoft.com/office/drawing/2014/main" id="{5F2165DD-FE10-4D53-8F43-0175F64086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8865" y="1607992"/>
            <a:ext cx="1123339" cy="1499616"/>
          </a:xfrm>
          <a:prstGeom prst="rect">
            <a:avLst/>
          </a:prstGeom>
          <a:ln>
            <a:noFill/>
          </a:ln>
          <a:effectLst>
            <a:outerShdw blurRad="292100" dist="139700" dir="2700000" sx="87000" sy="87000" algn="tl" rotWithShape="0">
              <a:srgbClr val="333333">
                <a:alpha val="65000"/>
              </a:srgbClr>
            </a:outerShdw>
          </a:effectLst>
        </p:spPr>
      </p:pic>
      <p:pic>
        <p:nvPicPr>
          <p:cNvPr id="23" name="Picture 22">
            <a:extLst>
              <a:ext uri="{FF2B5EF4-FFF2-40B4-BE49-F238E27FC236}">
                <a16:creationId xmlns="" xmlns:a16="http://schemas.microsoft.com/office/drawing/2014/main" id="{62134269-55F2-475D-9127-DC05C6D96C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4332" y="1607992"/>
            <a:ext cx="1041055" cy="1499616"/>
          </a:xfrm>
          <a:prstGeom prst="rect">
            <a:avLst/>
          </a:prstGeom>
          <a:ln>
            <a:noFill/>
          </a:ln>
          <a:effectLst>
            <a:outerShdw blurRad="292100" dist="139700" dir="2700000" sx="87000" sy="87000" algn="tl" rotWithShape="0">
              <a:srgbClr val="333333">
                <a:alpha val="65000"/>
              </a:srgbClr>
            </a:outerShdw>
          </a:effectLst>
        </p:spPr>
      </p:pic>
    </p:spTree>
    <p:custDataLst>
      <p:tags r:id="rId1"/>
    </p:custDataLst>
    <p:extLst>
      <p:ext uri="{BB962C8B-B14F-4D97-AF65-F5344CB8AC3E}">
        <p14:creationId xmlns:p14="http://schemas.microsoft.com/office/powerpoint/2010/main" val="19988681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3305</TotalTime>
  <Words>1900</Words>
  <Application>Microsoft Office PowerPoint</Application>
  <PresentationFormat>Widescreen</PresentationFormat>
  <Paragraphs>236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Ion Boardroom</vt:lpstr>
      <vt:lpstr>Oboe 101 Oboe advice for the non-oboe player</vt:lpstr>
      <vt:lpstr>Background Information</vt:lpstr>
      <vt:lpstr>Learning Outcomes &amp; Types of Questions</vt:lpstr>
      <vt:lpstr>Meet Dave.</vt:lpstr>
      <vt:lpstr>Equipment</vt:lpstr>
      <vt:lpstr>Instruments</vt:lpstr>
      <vt:lpstr>Accessories</vt:lpstr>
      <vt:lpstr>Music </vt:lpstr>
      <vt:lpstr>Method Books</vt:lpstr>
      <vt:lpstr>Supplemental Music</vt:lpstr>
      <vt:lpstr>Getting Started</vt:lpstr>
      <vt:lpstr>Care and Maintenance</vt:lpstr>
      <vt:lpstr>Assembling the Oboe</vt:lpstr>
      <vt:lpstr>Producing a Tone</vt:lpstr>
      <vt:lpstr>Fingerings</vt:lpstr>
      <vt:lpstr>Basic Fingerings</vt:lpstr>
      <vt:lpstr>Alternate Fingerings</vt:lpstr>
      <vt:lpstr>Resources</vt:lpstr>
      <vt:lpstr>Web Resources</vt:lpstr>
      <vt:lpstr>Books on Oboe</vt:lpstr>
      <vt:lpstr>Oboe Apps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Oboe 101 Expert oboe advice for the non-oboe player</dc:title>
  <dc:creator>Karen Ballengee</dc:creator>
  <cp:lastModifiedBy>Karen E Ballengee</cp:lastModifiedBy>
  <cp:revision>102</cp:revision>
  <dcterms:created xsi:type="dcterms:W3CDTF">2017-12-04T23:56:08Z</dcterms:created>
  <dcterms:modified xsi:type="dcterms:W3CDTF">2022-03-08T00:15:41Z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0D357FF0-6619-41AB-883C-34E5F45B9BEC</vt:lpwstr>
  </property>
  <property fmtid="{D5CDD505-2E9C-101B-9397-08002B2CF9AE}" pid="3" name="ArticulatePath">
    <vt:lpwstr>Ballengee Ask</vt:lpwstr>
  </property>
</Properties>
</file>